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notesMasterIdLst>
    <p:notesMasterId r:id="rId20"/>
  </p:notesMasterIdLst>
  <p:handoutMasterIdLst>
    <p:handoutMasterId r:id="rId21"/>
  </p:handoutMasterIdLst>
  <p:sldIdLst>
    <p:sldId id="644" r:id="rId2"/>
    <p:sldId id="674" r:id="rId3"/>
    <p:sldId id="696" r:id="rId4"/>
    <p:sldId id="257" r:id="rId5"/>
    <p:sldId id="710" r:id="rId6"/>
    <p:sldId id="448" r:id="rId7"/>
    <p:sldId id="684" r:id="rId8"/>
    <p:sldId id="703" r:id="rId9"/>
    <p:sldId id="717" r:id="rId10"/>
    <p:sldId id="259" r:id="rId11"/>
    <p:sldId id="256" r:id="rId12"/>
    <p:sldId id="701" r:id="rId13"/>
    <p:sldId id="707" r:id="rId14"/>
    <p:sldId id="697" r:id="rId15"/>
    <p:sldId id="711" r:id="rId16"/>
    <p:sldId id="716" r:id="rId17"/>
    <p:sldId id="715" r:id="rId18"/>
    <p:sldId id="653" r:id="rId1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791"/>
    <a:srgbClr val="E4037E"/>
    <a:srgbClr val="70BCC2"/>
    <a:srgbClr val="00B050"/>
    <a:srgbClr val="2DFFB9"/>
    <a:srgbClr val="E6FEF3"/>
    <a:srgbClr val="E83896"/>
    <a:srgbClr val="F2F2F2"/>
    <a:srgbClr val="2C3839"/>
    <a:srgbClr val="F1E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370" autoAdjust="0"/>
  </p:normalViewPr>
  <p:slideViewPr>
    <p:cSldViewPr snapToGrid="0">
      <p:cViewPr varScale="1">
        <p:scale>
          <a:sx n="99" d="100"/>
          <a:sy n="99" d="100"/>
        </p:scale>
        <p:origin x="576" y="82"/>
      </p:cViewPr>
      <p:guideLst>
        <p:guide orient="horz" pos="2256"/>
        <p:guide pos="512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B72BB7-711A-4019-B3F3-A1C9BA5E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03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9" y="0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2475"/>
            <a:ext cx="667543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9" y="9517546"/>
            <a:ext cx="2984870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56" tIns="46278" rIns="92556" bIns="462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F6A145-EEC0-41F1-8457-17CD75969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2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22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0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2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35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9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3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8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52475"/>
            <a:ext cx="6675437" cy="3756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Tp Thừa Thiên Huế, ngày 08/6/2013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vi-VN"/>
              <a:t>Người trình bày: Phạm Ngọc Hoàng</a:t>
            </a:r>
            <a:endParaRPr lang="en-US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65F7D-B84E-4CA6-9500-57313BD0A1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7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33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A145-EEC0-41F1-8457-17CD759694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4CD21-E1BD-471D-BB2E-5FE7CA3596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6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67C2A-B540-4DDA-B81F-FD9D23931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4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8A89F-B2C3-485D-BCB8-5E239D0A38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458A0-8536-4D21-A401-F2287C3EED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98222-7E84-4A5F-A198-DD558ACFA0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A3052-BAC2-4F25-AE91-931FD7BDF1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83E38-32A6-43BD-A29B-1434BDB67A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8179D-40B3-4E2E-8525-0B77127BC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2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0E166-D550-405C-BB2E-383429AE92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6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99321-02A0-43C4-ACED-9B211050A1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3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601CD-0568-4AE7-90D8-772D1C6F65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89F8C9-7269-48CE-99F5-D955FEA468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4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1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jpe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5.svg"/><Relationship Id="rId4" Type="http://schemas.openxmlformats.org/officeDocument/2006/relationships/image" Target="../media/image25.png"/><Relationship Id="rId9" Type="http://schemas.openxmlformats.org/officeDocument/2006/relationships/image" Target="../media/image3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8.jpe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9DFFEA8-2A70-4F51-B577-2FF0169B8E2C}"/>
              </a:ext>
            </a:extLst>
          </p:cNvPr>
          <p:cNvSpPr/>
          <p:nvPr/>
        </p:nvSpPr>
        <p:spPr>
          <a:xfrm>
            <a:off x="0" y="0"/>
            <a:ext cx="7322400" cy="6860979"/>
          </a:xfrm>
          <a:custGeom>
            <a:avLst/>
            <a:gdLst>
              <a:gd name="connsiteX0" fmla="*/ 2837569 w 4700392"/>
              <a:gd name="connsiteY0" fmla="*/ 0 h 6860978"/>
              <a:gd name="connsiteX1" fmla="*/ 3646075 w 4700392"/>
              <a:gd name="connsiteY1" fmla="*/ 0 h 6860978"/>
              <a:gd name="connsiteX2" fmla="*/ 3675556 w 4700392"/>
              <a:gd name="connsiteY2" fmla="*/ 21868 h 6860978"/>
              <a:gd name="connsiteX3" fmla="*/ 4700392 w 4700392"/>
              <a:gd name="connsiteY3" fmla="*/ 3660578 h 6860978"/>
              <a:gd name="connsiteX4" fmla="*/ 4057322 w 4700392"/>
              <a:gd name="connsiteY4" fmla="*/ 6819890 h 6860978"/>
              <a:gd name="connsiteX5" fmla="*/ 4032793 w 4700392"/>
              <a:gd name="connsiteY5" fmla="*/ 6860968 h 6860978"/>
              <a:gd name="connsiteX6" fmla="*/ 3629817 w 4700392"/>
              <a:gd name="connsiteY6" fmla="*/ 6860968 h 6860978"/>
              <a:gd name="connsiteX7" fmla="*/ 3629817 w 4700392"/>
              <a:gd name="connsiteY7" fmla="*/ 6860978 h 6860978"/>
              <a:gd name="connsiteX8" fmla="*/ 0 w 4700392"/>
              <a:gd name="connsiteY8" fmla="*/ 6860978 h 6860978"/>
              <a:gd name="connsiteX9" fmla="*/ 0 w 4700392"/>
              <a:gd name="connsiteY9" fmla="*/ 2978 h 6860978"/>
              <a:gd name="connsiteX10" fmla="*/ 2833554 w 4700392"/>
              <a:gd name="connsiteY10" fmla="*/ 2978 h 68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0392" h="6860978">
                <a:moveTo>
                  <a:pt x="2837569" y="0"/>
                </a:moveTo>
                <a:lnTo>
                  <a:pt x="3646075" y="0"/>
                </a:lnTo>
                <a:lnTo>
                  <a:pt x="3675556" y="21868"/>
                </a:lnTo>
                <a:cubicBezTo>
                  <a:pt x="4269294" y="504258"/>
                  <a:pt x="4700392" y="1950912"/>
                  <a:pt x="4700392" y="3660578"/>
                </a:cubicBezTo>
                <a:cubicBezTo>
                  <a:pt x="4700392" y="4975706"/>
                  <a:pt x="4445305" y="6135205"/>
                  <a:pt x="4057322" y="6819890"/>
                </a:cubicBezTo>
                <a:lnTo>
                  <a:pt x="4032793" y="6860968"/>
                </a:lnTo>
                <a:lnTo>
                  <a:pt x="3629817" y="6860968"/>
                </a:lnTo>
                <a:lnTo>
                  <a:pt x="3629817" y="6860978"/>
                </a:lnTo>
                <a:lnTo>
                  <a:pt x="0" y="6860978"/>
                </a:lnTo>
                <a:lnTo>
                  <a:pt x="0" y="2978"/>
                </a:lnTo>
                <a:lnTo>
                  <a:pt x="2833554" y="2978"/>
                </a:lnTo>
                <a:close/>
              </a:path>
            </a:pathLst>
          </a:custGeom>
          <a:solidFill>
            <a:srgbClr val="128791"/>
          </a:solidFill>
          <a:ln>
            <a:noFill/>
          </a:ln>
          <a:effectLst>
            <a:outerShdw blurRad="228600" dir="3600000" sx="35000" sy="35000" algn="ctr" rotWithShape="0">
              <a:schemeClr val="accent5">
                <a:lumMod val="60000"/>
                <a:lumOff val="40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1331D3-01EB-4D8B-A8B6-27B37B7D1B68}"/>
              </a:ext>
            </a:extLst>
          </p:cNvPr>
          <p:cNvSpPr/>
          <p:nvPr/>
        </p:nvSpPr>
        <p:spPr>
          <a:xfrm>
            <a:off x="0" y="0"/>
            <a:ext cx="7086600" cy="6860979"/>
          </a:xfrm>
          <a:custGeom>
            <a:avLst/>
            <a:gdLst>
              <a:gd name="connsiteX0" fmla="*/ 2837569 w 4700392"/>
              <a:gd name="connsiteY0" fmla="*/ 0 h 6860978"/>
              <a:gd name="connsiteX1" fmla="*/ 3646075 w 4700392"/>
              <a:gd name="connsiteY1" fmla="*/ 0 h 6860978"/>
              <a:gd name="connsiteX2" fmla="*/ 3675556 w 4700392"/>
              <a:gd name="connsiteY2" fmla="*/ 21868 h 6860978"/>
              <a:gd name="connsiteX3" fmla="*/ 4700392 w 4700392"/>
              <a:gd name="connsiteY3" fmla="*/ 3660578 h 6860978"/>
              <a:gd name="connsiteX4" fmla="*/ 4057322 w 4700392"/>
              <a:gd name="connsiteY4" fmla="*/ 6819890 h 6860978"/>
              <a:gd name="connsiteX5" fmla="*/ 4032793 w 4700392"/>
              <a:gd name="connsiteY5" fmla="*/ 6860968 h 6860978"/>
              <a:gd name="connsiteX6" fmla="*/ 3629817 w 4700392"/>
              <a:gd name="connsiteY6" fmla="*/ 6860968 h 6860978"/>
              <a:gd name="connsiteX7" fmla="*/ 3629817 w 4700392"/>
              <a:gd name="connsiteY7" fmla="*/ 6860978 h 6860978"/>
              <a:gd name="connsiteX8" fmla="*/ 0 w 4700392"/>
              <a:gd name="connsiteY8" fmla="*/ 6860978 h 6860978"/>
              <a:gd name="connsiteX9" fmla="*/ 0 w 4700392"/>
              <a:gd name="connsiteY9" fmla="*/ 2978 h 6860978"/>
              <a:gd name="connsiteX10" fmla="*/ 2833554 w 4700392"/>
              <a:gd name="connsiteY10" fmla="*/ 2978 h 68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0392" h="6860978">
                <a:moveTo>
                  <a:pt x="2837569" y="0"/>
                </a:moveTo>
                <a:lnTo>
                  <a:pt x="3646075" y="0"/>
                </a:lnTo>
                <a:lnTo>
                  <a:pt x="3675556" y="21868"/>
                </a:lnTo>
                <a:cubicBezTo>
                  <a:pt x="4269294" y="504258"/>
                  <a:pt x="4700392" y="1950912"/>
                  <a:pt x="4700392" y="3660578"/>
                </a:cubicBezTo>
                <a:cubicBezTo>
                  <a:pt x="4700392" y="4975706"/>
                  <a:pt x="4445305" y="6135205"/>
                  <a:pt x="4057322" y="6819890"/>
                </a:cubicBezTo>
                <a:lnTo>
                  <a:pt x="4032793" y="6860968"/>
                </a:lnTo>
                <a:lnTo>
                  <a:pt x="3629817" y="6860968"/>
                </a:lnTo>
                <a:lnTo>
                  <a:pt x="3629817" y="6860978"/>
                </a:lnTo>
                <a:lnTo>
                  <a:pt x="0" y="6860978"/>
                </a:lnTo>
                <a:lnTo>
                  <a:pt x="0" y="2978"/>
                </a:lnTo>
                <a:lnTo>
                  <a:pt x="2833554" y="2978"/>
                </a:lnTo>
                <a:close/>
              </a:path>
            </a:pathLst>
          </a:custGeom>
          <a:gradFill>
            <a:gsLst>
              <a:gs pos="0">
                <a:srgbClr val="128791"/>
              </a:gs>
              <a:gs pos="100000">
                <a:srgbClr val="70BCC2">
                  <a:alpha val="0"/>
                </a:srgbClr>
              </a:gs>
            </a:gsLst>
            <a:lin ang="5400000" scaled="1"/>
          </a:gradFill>
          <a:ln>
            <a:noFill/>
          </a:ln>
          <a:effectLst>
            <a:outerShdw blurRad="228600" dir="3600000" sx="35000" sy="35000" algn="ctr" rotWithShape="0">
              <a:schemeClr val="accent5">
                <a:lumMod val="60000"/>
                <a:lumOff val="40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9" name="!!48">
            <a:extLst>
              <a:ext uri="{FF2B5EF4-FFF2-40B4-BE49-F238E27FC236}">
                <a16:creationId xmlns:a16="http://schemas.microsoft.com/office/drawing/2014/main" id="{F14DDFDC-CD5F-45BE-A216-3CC5F426C62F}"/>
              </a:ext>
            </a:extLst>
          </p:cNvPr>
          <p:cNvSpPr/>
          <p:nvPr/>
        </p:nvSpPr>
        <p:spPr>
          <a:xfrm>
            <a:off x="-1" y="0"/>
            <a:ext cx="6871989" cy="6860979"/>
          </a:xfrm>
          <a:custGeom>
            <a:avLst/>
            <a:gdLst>
              <a:gd name="connsiteX0" fmla="*/ 2837569 w 4700392"/>
              <a:gd name="connsiteY0" fmla="*/ 0 h 6860978"/>
              <a:gd name="connsiteX1" fmla="*/ 3646075 w 4700392"/>
              <a:gd name="connsiteY1" fmla="*/ 0 h 6860978"/>
              <a:gd name="connsiteX2" fmla="*/ 3675556 w 4700392"/>
              <a:gd name="connsiteY2" fmla="*/ 21868 h 6860978"/>
              <a:gd name="connsiteX3" fmla="*/ 4700392 w 4700392"/>
              <a:gd name="connsiteY3" fmla="*/ 3660578 h 6860978"/>
              <a:gd name="connsiteX4" fmla="*/ 4057322 w 4700392"/>
              <a:gd name="connsiteY4" fmla="*/ 6819890 h 6860978"/>
              <a:gd name="connsiteX5" fmla="*/ 4032793 w 4700392"/>
              <a:gd name="connsiteY5" fmla="*/ 6860968 h 6860978"/>
              <a:gd name="connsiteX6" fmla="*/ 3629817 w 4700392"/>
              <a:gd name="connsiteY6" fmla="*/ 6860968 h 6860978"/>
              <a:gd name="connsiteX7" fmla="*/ 3629817 w 4700392"/>
              <a:gd name="connsiteY7" fmla="*/ 6860978 h 6860978"/>
              <a:gd name="connsiteX8" fmla="*/ 0 w 4700392"/>
              <a:gd name="connsiteY8" fmla="*/ 6860978 h 6860978"/>
              <a:gd name="connsiteX9" fmla="*/ 0 w 4700392"/>
              <a:gd name="connsiteY9" fmla="*/ 2978 h 6860978"/>
              <a:gd name="connsiteX10" fmla="*/ 2833554 w 4700392"/>
              <a:gd name="connsiteY10" fmla="*/ 2978 h 686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0392" h="6860978">
                <a:moveTo>
                  <a:pt x="2837569" y="0"/>
                </a:moveTo>
                <a:lnTo>
                  <a:pt x="3646075" y="0"/>
                </a:lnTo>
                <a:lnTo>
                  <a:pt x="3675556" y="21868"/>
                </a:lnTo>
                <a:cubicBezTo>
                  <a:pt x="4269294" y="504258"/>
                  <a:pt x="4700392" y="1950912"/>
                  <a:pt x="4700392" y="3660578"/>
                </a:cubicBezTo>
                <a:cubicBezTo>
                  <a:pt x="4700392" y="4975706"/>
                  <a:pt x="4445305" y="6135205"/>
                  <a:pt x="4057322" y="6819890"/>
                </a:cubicBezTo>
                <a:lnTo>
                  <a:pt x="4032793" y="6860968"/>
                </a:lnTo>
                <a:lnTo>
                  <a:pt x="3629817" y="6860968"/>
                </a:lnTo>
                <a:lnTo>
                  <a:pt x="3629817" y="6860978"/>
                </a:lnTo>
                <a:lnTo>
                  <a:pt x="0" y="6860978"/>
                </a:lnTo>
                <a:lnTo>
                  <a:pt x="0" y="2978"/>
                </a:lnTo>
                <a:lnTo>
                  <a:pt x="2833554" y="2978"/>
                </a:lnTo>
                <a:close/>
              </a:path>
            </a:pathLst>
          </a:custGeom>
          <a:gradFill>
            <a:gsLst>
              <a:gs pos="25000">
                <a:srgbClr val="128791">
                  <a:alpha val="51000"/>
                </a:srgbClr>
              </a:gs>
              <a:gs pos="92000">
                <a:srgbClr val="70BCC2">
                  <a:alpha val="0"/>
                  <a:lumMod val="35000"/>
                  <a:lumOff val="65000"/>
                </a:srgbClr>
              </a:gs>
            </a:gsLst>
            <a:lin ang="5400000" scaled="1"/>
          </a:gradFill>
          <a:ln>
            <a:noFill/>
          </a:ln>
          <a:effectLst>
            <a:outerShdw blurRad="228600" dir="3600000" sx="35000" sy="35000" algn="ctr" rotWithShape="0">
              <a:schemeClr val="accent5">
                <a:lumMod val="60000"/>
                <a:lumOff val="40000"/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!!1">
            <a:extLst>
              <a:ext uri="{FF2B5EF4-FFF2-40B4-BE49-F238E27FC236}">
                <a16:creationId xmlns:a16="http://schemas.microsoft.com/office/drawing/2014/main" id="{D522EA8D-645C-4D68-92BE-F0635B112369}"/>
              </a:ext>
            </a:extLst>
          </p:cNvPr>
          <p:cNvSpPr/>
          <p:nvPr/>
        </p:nvSpPr>
        <p:spPr>
          <a:xfrm>
            <a:off x="609601" y="966216"/>
            <a:ext cx="5872843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0070C0"/>
              </a:buClr>
              <a:buSzPts val="3200"/>
            </a:pPr>
            <a:r>
              <a:rPr lang="ko-KR" altLang="en-US" sz="4000" b="1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tserrat" panose="00000500000000000000" pitchFamily="50" charset="0"/>
                <a:ea typeface="+mj-ea"/>
                <a:cs typeface="+mj-cs"/>
                <a:sym typeface="Times New Roman"/>
              </a:rPr>
              <a:t>베트남 승강기 안전관리 시스템</a:t>
            </a:r>
            <a:endParaRPr lang="en-US" sz="4000" b="1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tserrat" panose="00000500000000000000" pitchFamily="50" charset="0"/>
              <a:ea typeface="+mj-ea"/>
              <a:cs typeface="+mj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1FAB8E9-4C4D-4734-9793-1E51C7F3202C}"/>
              </a:ext>
            </a:extLst>
          </p:cNvPr>
          <p:cNvSpPr txBox="1"/>
          <p:nvPr/>
        </p:nvSpPr>
        <p:spPr>
          <a:xfrm>
            <a:off x="762000" y="4038600"/>
            <a:ext cx="1824538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>
                <a:solidFill>
                  <a:srgbClr val="E4037E"/>
                </a:solidFill>
                <a:latin typeface="Montserrat" panose="00000500000000000000" pitchFamily="50" charset="0"/>
              </a:rPr>
              <a:t>Mr. Chu Van Cong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30EB2F-9A02-4B61-8395-3B84BB41D1CE}"/>
              </a:ext>
            </a:extLst>
          </p:cNvPr>
          <p:cNvSpPr txBox="1"/>
          <p:nvPr/>
        </p:nvSpPr>
        <p:spPr>
          <a:xfrm>
            <a:off x="1211841" y="4608237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(+84).916 823616</a:t>
            </a:r>
          </a:p>
        </p:txBody>
      </p:sp>
      <p:pic>
        <p:nvPicPr>
          <p:cNvPr id="53" name="Graphic 52" descr="Receiver">
            <a:extLst>
              <a:ext uri="{FF2B5EF4-FFF2-40B4-BE49-F238E27FC236}">
                <a16:creationId xmlns:a16="http://schemas.microsoft.com/office/drawing/2014/main" id="{15931EAC-8DF5-485C-B575-860EF3B1D6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3907" y="4647824"/>
            <a:ext cx="228600" cy="228600"/>
          </a:xfrm>
          <a:prstGeom prst="rect">
            <a:avLst/>
          </a:prstGeom>
        </p:spPr>
      </p:pic>
      <p:pic>
        <p:nvPicPr>
          <p:cNvPr id="54" name="Graphic 53" descr="Envelope">
            <a:extLst>
              <a:ext uri="{FF2B5EF4-FFF2-40B4-BE49-F238E27FC236}">
                <a16:creationId xmlns:a16="http://schemas.microsoft.com/office/drawing/2014/main" id="{F08FE4B2-2D4D-4476-84C1-3E445A64A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685" y="5107995"/>
            <a:ext cx="369332" cy="36933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8E3A4F4-42CB-40CC-9F8E-140FBC46A201}"/>
              </a:ext>
            </a:extLst>
          </p:cNvPr>
          <p:cNvSpPr txBox="1"/>
          <p:nvPr/>
        </p:nvSpPr>
        <p:spPr>
          <a:xfrm>
            <a:off x="1235222" y="5107996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congcv@molisa.gov.vn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568D145-FF14-4DEF-9257-0225030A220E}"/>
              </a:ext>
            </a:extLst>
          </p:cNvPr>
          <p:cNvSpPr txBox="1"/>
          <p:nvPr/>
        </p:nvSpPr>
        <p:spPr>
          <a:xfrm>
            <a:off x="1219201" y="5635824"/>
            <a:ext cx="1717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Ha </a:t>
            </a:r>
            <a:r>
              <a:rPr lang="en-US" sz="140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Noi</a:t>
            </a:r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, Viet Nam</a:t>
            </a:r>
          </a:p>
        </p:txBody>
      </p:sp>
      <p:pic>
        <p:nvPicPr>
          <p:cNvPr id="57" name="Graphic 56" descr="Home">
            <a:extLst>
              <a:ext uri="{FF2B5EF4-FFF2-40B4-BE49-F238E27FC236}">
                <a16:creationId xmlns:a16="http://schemas.microsoft.com/office/drawing/2014/main" id="{DF16FD60-371A-4193-AC62-8C8085A684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4318" y="5549721"/>
            <a:ext cx="390903" cy="39090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119729-E2D1-434C-98B8-0E0C12E1919D}"/>
              </a:ext>
            </a:extLst>
          </p:cNvPr>
          <p:cNvSpPr txBox="1"/>
          <p:nvPr/>
        </p:nvSpPr>
        <p:spPr>
          <a:xfrm>
            <a:off x="8839200" y="4784829"/>
            <a:ext cx="235538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1" b="1" dirty="0" err="1">
                <a:solidFill>
                  <a:srgbClr val="2C3839"/>
                </a:solidFill>
                <a:latin typeface="Montserrat" panose="00000500000000000000" pitchFamily="50" charset="0"/>
              </a:rPr>
              <a:t>한국국제승강기엑스포</a:t>
            </a:r>
            <a:r>
              <a:rPr lang="en-US" sz="1351" b="1" dirty="0">
                <a:solidFill>
                  <a:srgbClr val="2C3839"/>
                </a:solidFill>
                <a:latin typeface="Montserrat" panose="00000500000000000000" pitchFamily="50" charset="0"/>
              </a:rPr>
              <a:t> </a:t>
            </a:r>
            <a:r>
              <a:rPr lang="en-US" sz="1351" b="1" dirty="0">
                <a:solidFill>
                  <a:schemeClr val="bg1"/>
                </a:solidFill>
                <a:highlight>
                  <a:srgbClr val="E4037E"/>
                </a:highlight>
                <a:latin typeface="Montserrat" panose="00000500000000000000" pitchFamily="50" charset="0"/>
              </a:rPr>
              <a:t>2021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768373-7D8D-4F39-86A6-4903B619D3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991" r="-2" b="-2"/>
          <a:stretch/>
        </p:blipFill>
        <p:spPr>
          <a:xfrm>
            <a:off x="5731808" y="25401"/>
            <a:ext cx="6465637" cy="3364983"/>
          </a:xfrm>
          <a:custGeom>
            <a:avLst/>
            <a:gdLst>
              <a:gd name="connsiteX0" fmla="*/ 0 w 6465637"/>
              <a:gd name="connsiteY0" fmla="*/ 0 h 3364982"/>
              <a:gd name="connsiteX1" fmla="*/ 6465637 w 6465637"/>
              <a:gd name="connsiteY1" fmla="*/ 0 h 3364982"/>
              <a:gd name="connsiteX2" fmla="*/ 6465637 w 6465637"/>
              <a:gd name="connsiteY2" fmla="*/ 3364982 h 3364982"/>
              <a:gd name="connsiteX3" fmla="*/ 1583980 w 6465637"/>
              <a:gd name="connsiteY3" fmla="*/ 3364982 h 3364982"/>
              <a:gd name="connsiteX4" fmla="*/ 1582826 w 6465637"/>
              <a:gd name="connsiteY4" fmla="*/ 3317869 h 3364982"/>
              <a:gd name="connsiteX5" fmla="*/ 164432 w 6465637"/>
              <a:gd name="connsiteY5" fmla="*/ 98045 h 336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5637" h="3364982">
                <a:moveTo>
                  <a:pt x="0" y="0"/>
                </a:moveTo>
                <a:lnTo>
                  <a:pt x="6465637" y="0"/>
                </a:lnTo>
                <a:lnTo>
                  <a:pt x="6465637" y="3364982"/>
                </a:lnTo>
                <a:lnTo>
                  <a:pt x="1583980" y="3364982"/>
                </a:lnTo>
                <a:lnTo>
                  <a:pt x="1582826" y="3317869"/>
                </a:lnTo>
                <a:cubicBezTo>
                  <a:pt x="1510802" y="1853075"/>
                  <a:pt x="944614" y="623206"/>
                  <a:pt x="164432" y="98045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gradFill>
            <a:gsLst>
              <a:gs pos="100000">
                <a:schemeClr val="accent5"/>
              </a:gs>
              <a:gs pos="44000">
                <a:srgbClr val="128791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BCD00D6-AAF8-406F-8372-25C10D0D004C}"/>
              </a:ext>
            </a:extLst>
          </p:cNvPr>
          <p:cNvGrpSpPr/>
          <p:nvPr/>
        </p:nvGrpSpPr>
        <p:grpSpPr>
          <a:xfrm>
            <a:off x="3951159" y="1136441"/>
            <a:ext cx="3755572" cy="3755572"/>
            <a:chOff x="3592286" y="925286"/>
            <a:chExt cx="5007428" cy="5007428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AF12969-623E-4C61-88A8-DADF246D6175}"/>
                </a:ext>
              </a:extLst>
            </p:cNvPr>
            <p:cNvSpPr/>
            <p:nvPr/>
          </p:nvSpPr>
          <p:spPr>
            <a:xfrm>
              <a:off x="6096000" y="925286"/>
              <a:ext cx="2503714" cy="2503714"/>
            </a:xfrm>
            <a:custGeom>
              <a:avLst/>
              <a:gdLst>
                <a:gd name="connsiteX0" fmla="*/ 0 w 2503714"/>
                <a:gd name="connsiteY0" fmla="*/ 0 h 2503714"/>
                <a:gd name="connsiteX1" fmla="*/ 2503714 w 2503714"/>
                <a:gd name="connsiteY1" fmla="*/ 2503714 h 2503714"/>
                <a:gd name="connsiteX2" fmla="*/ 1660063 w 2503714"/>
                <a:gd name="connsiteY2" fmla="*/ 2503714 h 2503714"/>
                <a:gd name="connsiteX3" fmla="*/ 0 w 2503714"/>
                <a:gd name="connsiteY3" fmla="*/ 843651 h 250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3714" h="2503714">
                  <a:moveTo>
                    <a:pt x="0" y="0"/>
                  </a:moveTo>
                  <a:cubicBezTo>
                    <a:pt x="1382763" y="0"/>
                    <a:pt x="2503714" y="1120951"/>
                    <a:pt x="2503714" y="2503714"/>
                  </a:cubicBezTo>
                  <a:lnTo>
                    <a:pt x="1660063" y="2503714"/>
                  </a:lnTo>
                  <a:cubicBezTo>
                    <a:pt x="1660063" y="1586887"/>
                    <a:pt x="916827" y="843651"/>
                    <a:pt x="0" y="843651"/>
                  </a:cubicBezTo>
                  <a:close/>
                </a:path>
              </a:pathLst>
            </a:custGeom>
            <a:solidFill>
              <a:srgbClr val="F9AE74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DD8A4B7-A838-47D9-B7F4-1CAEDD5B6B25}"/>
                </a:ext>
              </a:extLst>
            </p:cNvPr>
            <p:cNvSpPr/>
            <p:nvPr/>
          </p:nvSpPr>
          <p:spPr>
            <a:xfrm>
              <a:off x="6096000" y="3429000"/>
              <a:ext cx="2503714" cy="2503714"/>
            </a:xfrm>
            <a:custGeom>
              <a:avLst/>
              <a:gdLst>
                <a:gd name="connsiteX0" fmla="*/ 1660063 w 2503714"/>
                <a:gd name="connsiteY0" fmla="*/ 0 h 2503714"/>
                <a:gd name="connsiteX1" fmla="*/ 2503714 w 2503714"/>
                <a:gd name="connsiteY1" fmla="*/ 0 h 2503714"/>
                <a:gd name="connsiteX2" fmla="*/ 0 w 2503714"/>
                <a:gd name="connsiteY2" fmla="*/ 2503714 h 2503714"/>
                <a:gd name="connsiteX3" fmla="*/ 0 w 2503714"/>
                <a:gd name="connsiteY3" fmla="*/ 1660063 h 2503714"/>
                <a:gd name="connsiteX4" fmla="*/ 1660063 w 2503714"/>
                <a:gd name="connsiteY4" fmla="*/ 0 h 250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714" h="2503714">
                  <a:moveTo>
                    <a:pt x="1660063" y="0"/>
                  </a:moveTo>
                  <a:lnTo>
                    <a:pt x="2503714" y="0"/>
                  </a:lnTo>
                  <a:cubicBezTo>
                    <a:pt x="2503714" y="1382763"/>
                    <a:pt x="1382763" y="2503714"/>
                    <a:pt x="0" y="2503714"/>
                  </a:cubicBezTo>
                  <a:lnTo>
                    <a:pt x="0" y="1660063"/>
                  </a:lnTo>
                  <a:cubicBezTo>
                    <a:pt x="916827" y="1660063"/>
                    <a:pt x="1660063" y="916827"/>
                    <a:pt x="1660063" y="0"/>
                  </a:cubicBezTo>
                  <a:close/>
                </a:path>
              </a:pathLst>
            </a:custGeom>
            <a:solidFill>
              <a:srgbClr val="CD6B9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>
                <a:solidFill>
                  <a:schemeClr val="tx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610143-497C-458B-99E7-9628164319F7}"/>
                </a:ext>
              </a:extLst>
            </p:cNvPr>
            <p:cNvSpPr/>
            <p:nvPr/>
          </p:nvSpPr>
          <p:spPr>
            <a:xfrm>
              <a:off x="3592287" y="3429000"/>
              <a:ext cx="2507341" cy="2503714"/>
            </a:xfrm>
            <a:custGeom>
              <a:avLst/>
              <a:gdLst>
                <a:gd name="connsiteX0" fmla="*/ 0 w 2507341"/>
                <a:gd name="connsiteY0" fmla="*/ 0 h 2503714"/>
                <a:gd name="connsiteX1" fmla="*/ 843651 w 2507341"/>
                <a:gd name="connsiteY1" fmla="*/ 0 h 2503714"/>
                <a:gd name="connsiteX2" fmla="*/ 2503714 w 2507341"/>
                <a:gd name="connsiteY2" fmla="*/ 1660063 h 2503714"/>
                <a:gd name="connsiteX3" fmla="*/ 2507341 w 2507341"/>
                <a:gd name="connsiteY3" fmla="*/ 1659880 h 2503714"/>
                <a:gd name="connsiteX4" fmla="*/ 2507341 w 2507341"/>
                <a:gd name="connsiteY4" fmla="*/ 2503531 h 2503714"/>
                <a:gd name="connsiteX5" fmla="*/ 2503714 w 2507341"/>
                <a:gd name="connsiteY5" fmla="*/ 2503714 h 2503714"/>
                <a:gd name="connsiteX6" fmla="*/ 0 w 2507341"/>
                <a:gd name="connsiteY6" fmla="*/ 0 h 250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341" h="2503714">
                  <a:moveTo>
                    <a:pt x="0" y="0"/>
                  </a:moveTo>
                  <a:lnTo>
                    <a:pt x="843651" y="0"/>
                  </a:lnTo>
                  <a:cubicBezTo>
                    <a:pt x="843651" y="916827"/>
                    <a:pt x="1586887" y="1660063"/>
                    <a:pt x="2503714" y="1660063"/>
                  </a:cubicBezTo>
                  <a:lnTo>
                    <a:pt x="2507341" y="1659880"/>
                  </a:lnTo>
                  <a:lnTo>
                    <a:pt x="2507341" y="2503531"/>
                  </a:lnTo>
                  <a:lnTo>
                    <a:pt x="2503714" y="2503714"/>
                  </a:lnTo>
                  <a:cubicBezTo>
                    <a:pt x="1120951" y="2503714"/>
                    <a:pt x="0" y="1382763"/>
                    <a:pt x="0" y="0"/>
                  </a:cubicBezTo>
                  <a:close/>
                </a:path>
              </a:pathLst>
            </a:custGeom>
            <a:solidFill>
              <a:srgbClr val="D4DBC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200588-AE3E-41D3-881E-93F3CD0777F0}"/>
                </a:ext>
              </a:extLst>
            </p:cNvPr>
            <p:cNvSpPr/>
            <p:nvPr/>
          </p:nvSpPr>
          <p:spPr>
            <a:xfrm>
              <a:off x="3592286" y="925286"/>
              <a:ext cx="2507342" cy="2503714"/>
            </a:xfrm>
            <a:custGeom>
              <a:avLst/>
              <a:gdLst>
                <a:gd name="connsiteX0" fmla="*/ 2503714 w 2507342"/>
                <a:gd name="connsiteY0" fmla="*/ 0 h 2503714"/>
                <a:gd name="connsiteX1" fmla="*/ 2507342 w 2507342"/>
                <a:gd name="connsiteY1" fmla="*/ 183 h 2503714"/>
                <a:gd name="connsiteX2" fmla="*/ 2507342 w 2507342"/>
                <a:gd name="connsiteY2" fmla="*/ 843834 h 2503714"/>
                <a:gd name="connsiteX3" fmla="*/ 2503714 w 2507342"/>
                <a:gd name="connsiteY3" fmla="*/ 843651 h 2503714"/>
                <a:gd name="connsiteX4" fmla="*/ 843651 w 2507342"/>
                <a:gd name="connsiteY4" fmla="*/ 2503714 h 2503714"/>
                <a:gd name="connsiteX5" fmla="*/ 0 w 2507342"/>
                <a:gd name="connsiteY5" fmla="*/ 2503714 h 2503714"/>
                <a:gd name="connsiteX6" fmla="*/ 2503714 w 2507342"/>
                <a:gd name="connsiteY6" fmla="*/ 0 h 250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7342" h="2503714">
                  <a:moveTo>
                    <a:pt x="2503714" y="0"/>
                  </a:moveTo>
                  <a:lnTo>
                    <a:pt x="2507342" y="183"/>
                  </a:lnTo>
                  <a:lnTo>
                    <a:pt x="2507342" y="843834"/>
                  </a:lnTo>
                  <a:lnTo>
                    <a:pt x="2503714" y="843651"/>
                  </a:lnTo>
                  <a:cubicBezTo>
                    <a:pt x="1586887" y="843651"/>
                    <a:pt x="843651" y="1586887"/>
                    <a:pt x="843651" y="2503714"/>
                  </a:cubicBezTo>
                  <a:lnTo>
                    <a:pt x="0" y="2503714"/>
                  </a:lnTo>
                  <a:cubicBezTo>
                    <a:pt x="0" y="1120951"/>
                    <a:pt x="1120951" y="0"/>
                    <a:pt x="2503714" y="0"/>
                  </a:cubicBezTo>
                  <a:close/>
                </a:path>
              </a:pathLst>
            </a:custGeom>
            <a:solidFill>
              <a:srgbClr val="DBD88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</p:grpSp>
      <p:sp>
        <p:nvSpPr>
          <p:cNvPr id="42" name="!!41">
            <a:extLst>
              <a:ext uri="{FF2B5EF4-FFF2-40B4-BE49-F238E27FC236}">
                <a16:creationId xmlns:a16="http://schemas.microsoft.com/office/drawing/2014/main" id="{84B92CE6-C6DB-49ED-850D-7A94DD68DD81}"/>
              </a:ext>
            </a:extLst>
          </p:cNvPr>
          <p:cNvSpPr/>
          <p:nvPr/>
        </p:nvSpPr>
        <p:spPr>
          <a:xfrm>
            <a:off x="4867598" y="2052881"/>
            <a:ext cx="1900239" cy="1900239"/>
          </a:xfrm>
          <a:prstGeom prst="ellipse">
            <a:avLst/>
          </a:prstGeom>
          <a:gradFill>
            <a:gsLst>
              <a:gs pos="1300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251373-A17B-449D-B32A-7AFA7675C87B}"/>
              </a:ext>
            </a:extLst>
          </p:cNvPr>
          <p:cNvSpPr txBox="1"/>
          <p:nvPr/>
        </p:nvSpPr>
        <p:spPr>
          <a:xfrm>
            <a:off x="4853419" y="2689413"/>
            <a:ext cx="2031085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1" b="1">
                <a:solidFill>
                  <a:srgbClr val="E83896"/>
                </a:solidFill>
                <a:latin typeface="Montserrat" panose="00000500000000000000" pitchFamily="50" charset="0"/>
                <a:cs typeface="Arial"/>
              </a:rPr>
              <a:t>Management regulations</a:t>
            </a:r>
            <a:endParaRPr lang="en-IN" sz="1351" b="1">
              <a:solidFill>
                <a:srgbClr val="E83896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EBE1B27-4DCD-4ACC-B45E-F2627CBB57CD}"/>
              </a:ext>
            </a:extLst>
          </p:cNvPr>
          <p:cNvSpPr/>
          <p:nvPr/>
        </p:nvSpPr>
        <p:spPr>
          <a:xfrm>
            <a:off x="5281761" y="677559"/>
            <a:ext cx="1094363" cy="1094363"/>
          </a:xfrm>
          <a:prstGeom prst="ellipse">
            <a:avLst/>
          </a:prstGeom>
          <a:solidFill>
            <a:srgbClr val="F9AE74">
              <a:alpha val="80000"/>
            </a:srgb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05A554B-C708-4E06-AB5B-4F1525443296}"/>
              </a:ext>
            </a:extLst>
          </p:cNvPr>
          <p:cNvGrpSpPr/>
          <p:nvPr/>
        </p:nvGrpSpPr>
        <p:grpSpPr>
          <a:xfrm>
            <a:off x="3515553" y="2467042"/>
            <a:ext cx="1094363" cy="1094364"/>
            <a:chOff x="3011482" y="2699422"/>
            <a:chExt cx="1459149" cy="145915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BC2FB2D-68B7-457A-A125-A767B78100B5}"/>
                </a:ext>
              </a:extLst>
            </p:cNvPr>
            <p:cNvSpPr/>
            <p:nvPr/>
          </p:nvSpPr>
          <p:spPr>
            <a:xfrm>
              <a:off x="3011482" y="2699425"/>
              <a:ext cx="1459149" cy="1459149"/>
            </a:xfrm>
            <a:prstGeom prst="ellipse">
              <a:avLst/>
            </a:prstGeom>
            <a:solidFill>
              <a:srgbClr val="DBD880">
                <a:alpha val="80000"/>
              </a:srgb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CF16319-CC94-42A0-A880-6557019493DC}"/>
                </a:ext>
              </a:extLst>
            </p:cNvPr>
            <p:cNvSpPr/>
            <p:nvPr/>
          </p:nvSpPr>
          <p:spPr>
            <a:xfrm>
              <a:off x="3537118" y="2699422"/>
              <a:ext cx="929835" cy="1459150"/>
            </a:xfrm>
            <a:custGeom>
              <a:avLst/>
              <a:gdLst>
                <a:gd name="connsiteX0" fmla="*/ 200240 w 929835"/>
                <a:gd name="connsiteY0" fmla="*/ 1459149 h 1459150"/>
                <a:gd name="connsiteX1" fmla="*/ 200280 w 929835"/>
                <a:gd name="connsiteY1" fmla="*/ 1459149 h 1459150"/>
                <a:gd name="connsiteX2" fmla="*/ 200260 w 929835"/>
                <a:gd name="connsiteY2" fmla="*/ 1459150 h 1459150"/>
                <a:gd name="connsiteX3" fmla="*/ 200260 w 929835"/>
                <a:gd name="connsiteY3" fmla="*/ 0 h 1459150"/>
                <a:gd name="connsiteX4" fmla="*/ 929835 w 929835"/>
                <a:gd name="connsiteY4" fmla="*/ 729575 h 1459150"/>
                <a:gd name="connsiteX5" fmla="*/ 716147 w 929835"/>
                <a:gd name="connsiteY5" fmla="*/ 1245463 h 1459150"/>
                <a:gd name="connsiteX6" fmla="*/ 652879 w 929835"/>
                <a:gd name="connsiteY6" fmla="*/ 1297664 h 1459150"/>
                <a:gd name="connsiteX7" fmla="*/ 0 w 929835"/>
                <a:gd name="connsiteY7" fmla="*/ 31345 h 1459150"/>
                <a:gd name="connsiteX8" fmla="*/ 53225 w 929835"/>
                <a:gd name="connsiteY8" fmla="*/ 14823 h 1459150"/>
                <a:gd name="connsiteX9" fmla="*/ 200260 w 929835"/>
                <a:gd name="connsiteY9" fmla="*/ 0 h 145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835" h="1459150">
                  <a:moveTo>
                    <a:pt x="200240" y="1459149"/>
                  </a:moveTo>
                  <a:lnTo>
                    <a:pt x="200280" y="1459149"/>
                  </a:lnTo>
                  <a:lnTo>
                    <a:pt x="200260" y="1459150"/>
                  </a:lnTo>
                  <a:close/>
                  <a:moveTo>
                    <a:pt x="200260" y="0"/>
                  </a:moveTo>
                  <a:cubicBezTo>
                    <a:pt x="603193" y="0"/>
                    <a:pt x="929835" y="326642"/>
                    <a:pt x="929835" y="729575"/>
                  </a:cubicBezTo>
                  <a:cubicBezTo>
                    <a:pt x="929835" y="931042"/>
                    <a:pt x="848175" y="1113435"/>
                    <a:pt x="716147" y="1245463"/>
                  </a:cubicBezTo>
                  <a:lnTo>
                    <a:pt x="652879" y="1297664"/>
                  </a:lnTo>
                  <a:lnTo>
                    <a:pt x="0" y="31345"/>
                  </a:lnTo>
                  <a:lnTo>
                    <a:pt x="53225" y="14823"/>
                  </a:lnTo>
                  <a:cubicBezTo>
                    <a:pt x="100719" y="5104"/>
                    <a:pt x="149893" y="0"/>
                    <a:pt x="200260" y="0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 w="38100">
              <a:noFill/>
            </a:ln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4CD806B-0659-4A6A-BD03-BB23ABB68881}"/>
              </a:ext>
            </a:extLst>
          </p:cNvPr>
          <p:cNvGrpSpPr/>
          <p:nvPr/>
        </p:nvGrpSpPr>
        <p:grpSpPr>
          <a:xfrm>
            <a:off x="5281761" y="4256529"/>
            <a:ext cx="1094363" cy="1094363"/>
            <a:chOff x="5366424" y="5085404"/>
            <a:chExt cx="1459149" cy="145915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93F5371-E963-47B8-8A5E-41368F0078E4}"/>
                </a:ext>
              </a:extLst>
            </p:cNvPr>
            <p:cNvSpPr/>
            <p:nvPr/>
          </p:nvSpPr>
          <p:spPr>
            <a:xfrm>
              <a:off x="5366424" y="5085405"/>
              <a:ext cx="1459149" cy="1459149"/>
            </a:xfrm>
            <a:prstGeom prst="ellipse">
              <a:avLst/>
            </a:prstGeom>
            <a:solidFill>
              <a:srgbClr val="D4DBC8">
                <a:alpha val="80000"/>
              </a:srgb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16B6F13-61AC-43AE-B4A9-46AB09F77AE2}"/>
                </a:ext>
              </a:extLst>
            </p:cNvPr>
            <p:cNvSpPr/>
            <p:nvPr/>
          </p:nvSpPr>
          <p:spPr>
            <a:xfrm>
              <a:off x="5894839" y="5085404"/>
              <a:ext cx="929834" cy="1459150"/>
            </a:xfrm>
            <a:custGeom>
              <a:avLst/>
              <a:gdLst>
                <a:gd name="connsiteX0" fmla="*/ 200240 w 929835"/>
                <a:gd name="connsiteY0" fmla="*/ 1459149 h 1459150"/>
                <a:gd name="connsiteX1" fmla="*/ 200280 w 929835"/>
                <a:gd name="connsiteY1" fmla="*/ 1459149 h 1459150"/>
                <a:gd name="connsiteX2" fmla="*/ 200260 w 929835"/>
                <a:gd name="connsiteY2" fmla="*/ 1459150 h 1459150"/>
                <a:gd name="connsiteX3" fmla="*/ 200260 w 929835"/>
                <a:gd name="connsiteY3" fmla="*/ 0 h 1459150"/>
                <a:gd name="connsiteX4" fmla="*/ 929835 w 929835"/>
                <a:gd name="connsiteY4" fmla="*/ 729575 h 1459150"/>
                <a:gd name="connsiteX5" fmla="*/ 716147 w 929835"/>
                <a:gd name="connsiteY5" fmla="*/ 1245463 h 1459150"/>
                <a:gd name="connsiteX6" fmla="*/ 652879 w 929835"/>
                <a:gd name="connsiteY6" fmla="*/ 1297664 h 1459150"/>
                <a:gd name="connsiteX7" fmla="*/ 0 w 929835"/>
                <a:gd name="connsiteY7" fmla="*/ 31345 h 1459150"/>
                <a:gd name="connsiteX8" fmla="*/ 53225 w 929835"/>
                <a:gd name="connsiteY8" fmla="*/ 14823 h 1459150"/>
                <a:gd name="connsiteX9" fmla="*/ 200260 w 929835"/>
                <a:gd name="connsiteY9" fmla="*/ 0 h 145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835" h="1459150">
                  <a:moveTo>
                    <a:pt x="200240" y="1459149"/>
                  </a:moveTo>
                  <a:lnTo>
                    <a:pt x="200280" y="1459149"/>
                  </a:lnTo>
                  <a:lnTo>
                    <a:pt x="200260" y="1459150"/>
                  </a:lnTo>
                  <a:close/>
                  <a:moveTo>
                    <a:pt x="200260" y="0"/>
                  </a:moveTo>
                  <a:cubicBezTo>
                    <a:pt x="603193" y="0"/>
                    <a:pt x="929835" y="326642"/>
                    <a:pt x="929835" y="729575"/>
                  </a:cubicBezTo>
                  <a:cubicBezTo>
                    <a:pt x="929835" y="931042"/>
                    <a:pt x="848175" y="1113435"/>
                    <a:pt x="716147" y="1245463"/>
                  </a:cubicBezTo>
                  <a:lnTo>
                    <a:pt x="652879" y="1297664"/>
                  </a:lnTo>
                  <a:lnTo>
                    <a:pt x="0" y="31345"/>
                  </a:lnTo>
                  <a:lnTo>
                    <a:pt x="53225" y="14823"/>
                  </a:lnTo>
                  <a:cubicBezTo>
                    <a:pt x="100719" y="5104"/>
                    <a:pt x="149893" y="0"/>
                    <a:pt x="200260" y="0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 w="38100">
              <a:noFill/>
            </a:ln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9EA850-9614-4D60-9C5D-087AB4227224}"/>
              </a:ext>
            </a:extLst>
          </p:cNvPr>
          <p:cNvGrpSpPr/>
          <p:nvPr/>
        </p:nvGrpSpPr>
        <p:grpSpPr>
          <a:xfrm>
            <a:off x="5503224" y="899899"/>
            <a:ext cx="2641829" cy="2661507"/>
            <a:chOff x="5661708" y="609902"/>
            <a:chExt cx="3522438" cy="3548673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2D5FC97-76C3-4D9E-9E0B-727A01D81FB3}"/>
                </a:ext>
              </a:extLst>
            </p:cNvPr>
            <p:cNvSpPr/>
            <p:nvPr/>
          </p:nvSpPr>
          <p:spPr>
            <a:xfrm>
              <a:off x="7724997" y="2699425"/>
              <a:ext cx="1459149" cy="1459149"/>
            </a:xfrm>
            <a:prstGeom prst="ellipse">
              <a:avLst/>
            </a:prstGeom>
            <a:solidFill>
              <a:srgbClr val="CD6B97">
                <a:alpha val="80000"/>
              </a:srgbClr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pic>
          <p:nvPicPr>
            <p:cNvPr id="65" name="Graphic 64" descr="Magnifying glass">
              <a:extLst>
                <a:ext uri="{FF2B5EF4-FFF2-40B4-BE49-F238E27FC236}">
                  <a16:creationId xmlns:a16="http://schemas.microsoft.com/office/drawing/2014/main" id="{099058C3-ABD9-40BA-A007-9D93BF482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661708" y="609902"/>
              <a:ext cx="900000" cy="900000"/>
            </a:xfrm>
            <a:prstGeom prst="rect">
              <a:avLst/>
            </a:prstGeom>
          </p:spPr>
        </p:pic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990E848-90A3-4C51-A23A-FE3AADE40CB4}"/>
                </a:ext>
              </a:extLst>
            </p:cNvPr>
            <p:cNvSpPr/>
            <p:nvPr/>
          </p:nvSpPr>
          <p:spPr>
            <a:xfrm>
              <a:off x="8243462" y="2699425"/>
              <a:ext cx="929835" cy="1459150"/>
            </a:xfrm>
            <a:custGeom>
              <a:avLst/>
              <a:gdLst>
                <a:gd name="connsiteX0" fmla="*/ 200240 w 929835"/>
                <a:gd name="connsiteY0" fmla="*/ 1459149 h 1459150"/>
                <a:gd name="connsiteX1" fmla="*/ 200280 w 929835"/>
                <a:gd name="connsiteY1" fmla="*/ 1459149 h 1459150"/>
                <a:gd name="connsiteX2" fmla="*/ 200260 w 929835"/>
                <a:gd name="connsiteY2" fmla="*/ 1459150 h 1459150"/>
                <a:gd name="connsiteX3" fmla="*/ 200260 w 929835"/>
                <a:gd name="connsiteY3" fmla="*/ 0 h 1459150"/>
                <a:gd name="connsiteX4" fmla="*/ 929835 w 929835"/>
                <a:gd name="connsiteY4" fmla="*/ 729575 h 1459150"/>
                <a:gd name="connsiteX5" fmla="*/ 716147 w 929835"/>
                <a:gd name="connsiteY5" fmla="*/ 1245463 h 1459150"/>
                <a:gd name="connsiteX6" fmla="*/ 652879 w 929835"/>
                <a:gd name="connsiteY6" fmla="*/ 1297664 h 1459150"/>
                <a:gd name="connsiteX7" fmla="*/ 0 w 929835"/>
                <a:gd name="connsiteY7" fmla="*/ 31345 h 1459150"/>
                <a:gd name="connsiteX8" fmla="*/ 53225 w 929835"/>
                <a:gd name="connsiteY8" fmla="*/ 14823 h 1459150"/>
                <a:gd name="connsiteX9" fmla="*/ 200260 w 929835"/>
                <a:gd name="connsiteY9" fmla="*/ 0 h 145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9835" h="1459150">
                  <a:moveTo>
                    <a:pt x="200240" y="1459149"/>
                  </a:moveTo>
                  <a:lnTo>
                    <a:pt x="200280" y="1459149"/>
                  </a:lnTo>
                  <a:lnTo>
                    <a:pt x="200260" y="1459150"/>
                  </a:lnTo>
                  <a:close/>
                  <a:moveTo>
                    <a:pt x="200260" y="0"/>
                  </a:moveTo>
                  <a:cubicBezTo>
                    <a:pt x="603193" y="0"/>
                    <a:pt x="929835" y="326642"/>
                    <a:pt x="929835" y="729575"/>
                  </a:cubicBezTo>
                  <a:cubicBezTo>
                    <a:pt x="929835" y="931042"/>
                    <a:pt x="848175" y="1113435"/>
                    <a:pt x="716147" y="1245463"/>
                  </a:cubicBezTo>
                  <a:lnTo>
                    <a:pt x="652879" y="1297664"/>
                  </a:lnTo>
                  <a:lnTo>
                    <a:pt x="0" y="31345"/>
                  </a:lnTo>
                  <a:lnTo>
                    <a:pt x="53225" y="14823"/>
                  </a:lnTo>
                  <a:cubicBezTo>
                    <a:pt x="100719" y="5104"/>
                    <a:pt x="149893" y="0"/>
                    <a:pt x="200260" y="0"/>
                  </a:cubicBezTo>
                  <a:close/>
                </a:path>
              </a:pathLst>
            </a:custGeom>
            <a:solidFill>
              <a:schemeClr val="bg1">
                <a:alpha val="24000"/>
              </a:schemeClr>
            </a:solidFill>
            <a:ln w="38100">
              <a:noFill/>
            </a:ln>
            <a:scene3d>
              <a:camera prst="orthographicFront"/>
              <a:lightRig rig="chilly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85B8330-541C-4608-9515-41352776B7A8}"/>
              </a:ext>
            </a:extLst>
          </p:cNvPr>
          <p:cNvSpPr txBox="1"/>
          <p:nvPr/>
        </p:nvSpPr>
        <p:spPr>
          <a:xfrm>
            <a:off x="7522298" y="1066464"/>
            <a:ext cx="17945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spc="225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</a:rPr>
              <a:t>검사</a:t>
            </a:r>
            <a:endParaRPr lang="en-US" sz="1500" b="1" spc="225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Open Sans Extrabold" panose="020B09060308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37872E1-B5F4-4D64-8CAE-6582ED556DAC}"/>
              </a:ext>
            </a:extLst>
          </p:cNvPr>
          <p:cNvSpPr txBox="1"/>
          <p:nvPr/>
        </p:nvSpPr>
        <p:spPr>
          <a:xfrm>
            <a:off x="8153401" y="3429001"/>
            <a:ext cx="2018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spc="225" dirty="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</a:rPr>
              <a:t>유지보수</a:t>
            </a:r>
            <a:endParaRPr lang="en-US" sz="1500" b="1" spc="225" dirty="0">
              <a:solidFill>
                <a:schemeClr val="bg1"/>
              </a:solidFill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  <a:latin typeface="Open Sans Extrabold" panose="020B09060308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4DE39E3-CB77-44BA-B076-60B9ABEF0007}"/>
              </a:ext>
            </a:extLst>
          </p:cNvPr>
          <p:cNvSpPr txBox="1"/>
          <p:nvPr/>
        </p:nvSpPr>
        <p:spPr>
          <a:xfrm>
            <a:off x="3515555" y="5570807"/>
            <a:ext cx="12851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spc="225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</a:defRPr>
            </a:lvl1pPr>
          </a:lstStyle>
          <a:p>
            <a:r>
              <a:rPr lang="ko-KR" altLang="en-US" dirty="0"/>
              <a:t>사용</a:t>
            </a:r>
            <a:endParaRPr lang="en-IN" dirty="0"/>
          </a:p>
        </p:txBody>
      </p:sp>
      <p:sp>
        <p:nvSpPr>
          <p:cNvPr id="84" name="!!83">
            <a:extLst>
              <a:ext uri="{FF2B5EF4-FFF2-40B4-BE49-F238E27FC236}">
                <a16:creationId xmlns:a16="http://schemas.microsoft.com/office/drawing/2014/main" id="{47071F6C-B1BD-4DFE-8D42-1E3BBC6F398A}"/>
              </a:ext>
            </a:extLst>
          </p:cNvPr>
          <p:cNvSpPr txBox="1"/>
          <p:nvPr/>
        </p:nvSpPr>
        <p:spPr>
          <a:xfrm>
            <a:off x="1902543" y="2305732"/>
            <a:ext cx="18805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 spc="225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Open Sans Extrabold" panose="020B0906030804020204" pitchFamily="34" charset="0"/>
              </a:defRPr>
            </a:lvl1pPr>
          </a:lstStyle>
          <a:p>
            <a:r>
              <a:rPr lang="ko-KR" altLang="en-US" dirty="0"/>
              <a:t>적합성</a:t>
            </a:r>
            <a:endParaRPr lang="en-US" dirty="0"/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E2FD47F9-3C67-478A-8B28-DDA474626F5D}"/>
              </a:ext>
            </a:extLst>
          </p:cNvPr>
          <p:cNvCxnSpPr>
            <a:cxnSpLocks/>
            <a:stCxn id="74" idx="6"/>
          </p:cNvCxnSpPr>
          <p:nvPr/>
        </p:nvCxnSpPr>
        <p:spPr>
          <a:xfrm flipV="1">
            <a:off x="6376123" y="1223524"/>
            <a:ext cx="1005395" cy="121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FA12344-7B49-4C15-B916-F9560C3D1167}"/>
              </a:ext>
            </a:extLst>
          </p:cNvPr>
          <p:cNvCxnSpPr>
            <a:cxnSpLocks/>
          </p:cNvCxnSpPr>
          <p:nvPr/>
        </p:nvCxnSpPr>
        <p:spPr>
          <a:xfrm flipV="1">
            <a:off x="4800665" y="5386567"/>
            <a:ext cx="1017055" cy="368483"/>
          </a:xfrm>
          <a:prstGeom prst="bentConnector3">
            <a:avLst>
              <a:gd name="adj1" fmla="val 100947"/>
            </a:avLst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F9034ACC-B458-4D99-B4C4-7FC081C10A4B}"/>
              </a:ext>
            </a:extLst>
          </p:cNvPr>
          <p:cNvCxnSpPr>
            <a:cxnSpLocks/>
          </p:cNvCxnSpPr>
          <p:nvPr/>
        </p:nvCxnSpPr>
        <p:spPr>
          <a:xfrm rot="10800000">
            <a:off x="8178465" y="3022340"/>
            <a:ext cx="850881" cy="336685"/>
          </a:xfrm>
          <a:prstGeom prst="bentConnector3">
            <a:avLst>
              <a:gd name="adj1" fmla="val -747"/>
            </a:avLst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178A3893-1A76-4B0F-A02E-AB8BED184757}"/>
              </a:ext>
            </a:extLst>
          </p:cNvPr>
          <p:cNvCxnSpPr>
            <a:cxnSpLocks/>
          </p:cNvCxnSpPr>
          <p:nvPr/>
        </p:nvCxnSpPr>
        <p:spPr>
          <a:xfrm>
            <a:off x="2834075" y="2673507"/>
            <a:ext cx="681480" cy="340719"/>
          </a:xfrm>
          <a:prstGeom prst="bentConnector3">
            <a:avLst>
              <a:gd name="adj1" fmla="val 1547"/>
            </a:avLst>
          </a:prstGeom>
          <a:ln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Graphic 107" descr="Checklist">
            <a:extLst>
              <a:ext uri="{FF2B5EF4-FFF2-40B4-BE49-F238E27FC236}">
                <a16:creationId xmlns:a16="http://schemas.microsoft.com/office/drawing/2014/main" id="{E164D5EC-1777-4A9E-993D-F71EDF0F4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45791" y="2683089"/>
            <a:ext cx="672023" cy="672023"/>
          </a:xfrm>
          <a:prstGeom prst="rect">
            <a:avLst/>
          </a:prstGeom>
        </p:spPr>
      </p:pic>
      <p:pic>
        <p:nvPicPr>
          <p:cNvPr id="110" name="Graphic 109" descr="Tools">
            <a:extLst>
              <a:ext uri="{FF2B5EF4-FFF2-40B4-BE49-F238E27FC236}">
                <a16:creationId xmlns:a16="http://schemas.microsoft.com/office/drawing/2014/main" id="{ED9E0DB8-0151-40B0-B43C-FDCD09C7E4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282618" y="2713073"/>
            <a:ext cx="618537" cy="618537"/>
          </a:xfrm>
          <a:prstGeom prst="rect">
            <a:avLst/>
          </a:prstGeom>
        </p:spPr>
      </p:pic>
      <p:pic>
        <p:nvPicPr>
          <p:cNvPr id="112" name="Graphic 111" descr="Power">
            <a:extLst>
              <a:ext uri="{FF2B5EF4-FFF2-40B4-BE49-F238E27FC236}">
                <a16:creationId xmlns:a16="http://schemas.microsoft.com/office/drawing/2014/main" id="{BCDD0FE6-D3D1-4FD6-B40C-477E30FF9F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508218" y="4479130"/>
            <a:ext cx="645383" cy="6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450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A7F0C0A-A7A6-4124-AE94-47F784906103}"/>
              </a:ext>
            </a:extLst>
          </p:cNvPr>
          <p:cNvSpPr txBox="1"/>
          <p:nvPr/>
        </p:nvSpPr>
        <p:spPr>
          <a:xfrm>
            <a:off x="783165" y="633723"/>
            <a:ext cx="319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E4037E"/>
                </a:solidFill>
                <a:latin typeface="Montserrat" panose="00000500000000000000" pitchFamily="50" charset="0"/>
              </a:rPr>
              <a:t>적합성활동</a:t>
            </a:r>
            <a:endParaRPr lang="en-US" sz="2800" b="1" dirty="0">
              <a:solidFill>
                <a:srgbClr val="E4037E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CDD5EB-AF26-4C77-BDE1-19B1C5ED91E7}"/>
              </a:ext>
            </a:extLst>
          </p:cNvPr>
          <p:cNvGrpSpPr/>
          <p:nvPr/>
        </p:nvGrpSpPr>
        <p:grpSpPr>
          <a:xfrm>
            <a:off x="1140258" y="2680130"/>
            <a:ext cx="2392559" cy="2392559"/>
            <a:chOff x="217572" y="577466"/>
            <a:chExt cx="5887554" cy="5887554"/>
          </a:xfrm>
          <a:blipFill dpi="0" rotWithShape="1">
            <a:blip r:embed="rId3"/>
            <a:srcRect/>
            <a:stretch>
              <a:fillRect/>
            </a:stretch>
          </a:blip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B5AE6BD-7030-4924-BE80-44EBFF1F0DEF}"/>
                </a:ext>
              </a:extLst>
            </p:cNvPr>
            <p:cNvGrpSpPr/>
            <p:nvPr/>
          </p:nvGrpSpPr>
          <p:grpSpPr>
            <a:xfrm rot="2700000">
              <a:off x="502048" y="861942"/>
              <a:ext cx="5318603" cy="5318603"/>
              <a:chOff x="1010653" y="786064"/>
              <a:chExt cx="4443664" cy="4443664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7F3E892-892D-4DF9-868E-369A01DD96E1}"/>
                  </a:ext>
                </a:extLst>
              </p:cNvPr>
              <p:cNvSpPr/>
              <p:nvPr/>
            </p:nvSpPr>
            <p:spPr>
              <a:xfrm>
                <a:off x="2502569" y="786064"/>
                <a:ext cx="1459832" cy="1459832"/>
              </a:xfrm>
              <a:prstGeom prst="rect">
                <a:avLst/>
              </a:prstGeom>
              <a:solidFill>
                <a:srgbClr val="70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1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E5221E-EA18-4E17-B6FC-5F2902F3DE19}"/>
                  </a:ext>
                </a:extLst>
              </p:cNvPr>
              <p:cNvSpPr/>
              <p:nvPr/>
            </p:nvSpPr>
            <p:spPr>
              <a:xfrm>
                <a:off x="2502569" y="2277980"/>
                <a:ext cx="1459832" cy="14598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1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16B924E-4B29-46B4-AAB3-43C55EECBC3E}"/>
                  </a:ext>
                </a:extLst>
              </p:cNvPr>
              <p:cNvSpPr/>
              <p:nvPr/>
            </p:nvSpPr>
            <p:spPr>
              <a:xfrm>
                <a:off x="2502569" y="3769896"/>
                <a:ext cx="1459832" cy="14598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1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7A9BA8-4205-49DB-B9D1-606F37805DC4}"/>
                  </a:ext>
                </a:extLst>
              </p:cNvPr>
              <p:cNvSpPr/>
              <p:nvPr/>
            </p:nvSpPr>
            <p:spPr>
              <a:xfrm rot="16200000">
                <a:off x="1010653" y="2277980"/>
                <a:ext cx="1459832" cy="1459832"/>
              </a:xfrm>
              <a:prstGeom prst="rect">
                <a:avLst/>
              </a:prstGeom>
              <a:solidFill>
                <a:srgbClr val="70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1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8F87B4-C7C7-4C14-9203-A17F80BF12E2}"/>
                  </a:ext>
                </a:extLst>
              </p:cNvPr>
              <p:cNvSpPr/>
              <p:nvPr/>
            </p:nvSpPr>
            <p:spPr>
              <a:xfrm rot="16200000">
                <a:off x="3994485" y="2277980"/>
                <a:ext cx="1459832" cy="14598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351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1DF2F4-3CC6-4FB6-8649-DB26CC7D11AC}"/>
                </a:ext>
              </a:extLst>
            </p:cNvPr>
            <p:cNvSpPr/>
            <p:nvPr/>
          </p:nvSpPr>
          <p:spPr>
            <a:xfrm rot="2700000">
              <a:off x="2476254" y="577466"/>
              <a:ext cx="1370190" cy="1370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9FF5CF8-C2BA-4075-8552-C253455007E4}"/>
                </a:ext>
              </a:extLst>
            </p:cNvPr>
            <p:cNvSpPr/>
            <p:nvPr/>
          </p:nvSpPr>
          <p:spPr>
            <a:xfrm rot="2700000">
              <a:off x="4734936" y="2836148"/>
              <a:ext cx="1370190" cy="1370190"/>
            </a:xfrm>
            <a:prstGeom prst="rect">
              <a:avLst/>
            </a:prstGeom>
            <a:solidFill>
              <a:srgbClr val="E40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B9B224-3D1B-4A83-B6E7-85E5A54068D0}"/>
                </a:ext>
              </a:extLst>
            </p:cNvPr>
            <p:cNvSpPr/>
            <p:nvPr/>
          </p:nvSpPr>
          <p:spPr>
            <a:xfrm rot="2700000">
              <a:off x="2476254" y="5094830"/>
              <a:ext cx="1370190" cy="13701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54FF109-D4AB-4CA5-9F45-4A7D03203F24}"/>
                </a:ext>
              </a:extLst>
            </p:cNvPr>
            <p:cNvSpPr/>
            <p:nvPr/>
          </p:nvSpPr>
          <p:spPr>
            <a:xfrm rot="2700000">
              <a:off x="217572" y="2836148"/>
              <a:ext cx="1370190" cy="1370190"/>
            </a:xfrm>
            <a:prstGeom prst="rect">
              <a:avLst/>
            </a:prstGeom>
            <a:solidFill>
              <a:srgbClr val="E403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DC8E-256D-409D-994B-7D2775AFADD1}"/>
              </a:ext>
            </a:extLst>
          </p:cNvPr>
          <p:cNvSpPr/>
          <p:nvPr/>
        </p:nvSpPr>
        <p:spPr>
          <a:xfrm>
            <a:off x="4747093" y="0"/>
            <a:ext cx="744490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B582B1-E53F-4A6C-99EB-A8F5312F94DC}"/>
              </a:ext>
            </a:extLst>
          </p:cNvPr>
          <p:cNvSpPr/>
          <p:nvPr/>
        </p:nvSpPr>
        <p:spPr>
          <a:xfrm>
            <a:off x="4747093" y="0"/>
            <a:ext cx="744490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17000"/>
                </a:schemeClr>
              </a:gs>
              <a:gs pos="58000">
                <a:srgbClr val="128791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F3A582-76B2-41FE-BDD8-6761EF213909}"/>
              </a:ext>
            </a:extLst>
          </p:cNvPr>
          <p:cNvGrpSpPr/>
          <p:nvPr/>
        </p:nvGrpSpPr>
        <p:grpSpPr>
          <a:xfrm>
            <a:off x="5184377" y="5020078"/>
            <a:ext cx="465223" cy="465223"/>
            <a:chOff x="6673514" y="5020075"/>
            <a:chExt cx="465223" cy="46522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F1559AB-13DE-4BAA-A839-5C443EACCC46}"/>
                </a:ext>
              </a:extLst>
            </p:cNvPr>
            <p:cNvSpPr/>
            <p:nvPr/>
          </p:nvSpPr>
          <p:spPr>
            <a:xfrm>
              <a:off x="6673514" y="5020075"/>
              <a:ext cx="465223" cy="465223"/>
            </a:xfrm>
            <a:prstGeom prst="rect">
              <a:avLst/>
            </a:prstGeom>
            <a:solidFill>
              <a:srgbClr val="11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pic>
          <p:nvPicPr>
            <p:cNvPr id="49" name="Graphic 48" descr="Download from cloud">
              <a:extLst>
                <a:ext uri="{FF2B5EF4-FFF2-40B4-BE49-F238E27FC236}">
                  <a16:creationId xmlns:a16="http://schemas.microsoft.com/office/drawing/2014/main" id="{30CDF839-0E01-4078-A342-B0B23B921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725178" y="5072686"/>
              <a:ext cx="360000" cy="360000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0E6F621-0A55-4FC5-93D7-4E2FEBD33ACF}"/>
              </a:ext>
            </a:extLst>
          </p:cNvPr>
          <p:cNvGrpSpPr/>
          <p:nvPr/>
        </p:nvGrpSpPr>
        <p:grpSpPr>
          <a:xfrm>
            <a:off x="5184378" y="3367741"/>
            <a:ext cx="465223" cy="465223"/>
            <a:chOff x="6673515" y="3520138"/>
            <a:chExt cx="465223" cy="46522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F5D7CFB-65AF-48C6-8DA3-EDB0691FB615}"/>
                </a:ext>
              </a:extLst>
            </p:cNvPr>
            <p:cNvSpPr/>
            <p:nvPr/>
          </p:nvSpPr>
          <p:spPr>
            <a:xfrm>
              <a:off x="6673515" y="3520138"/>
              <a:ext cx="465223" cy="465223"/>
            </a:xfrm>
            <a:prstGeom prst="rect">
              <a:avLst/>
            </a:prstGeom>
            <a:solidFill>
              <a:srgbClr val="11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pic>
          <p:nvPicPr>
            <p:cNvPr id="52" name="Graphic 51" descr="Network">
              <a:extLst>
                <a:ext uri="{FF2B5EF4-FFF2-40B4-BE49-F238E27FC236}">
                  <a16:creationId xmlns:a16="http://schemas.microsoft.com/office/drawing/2014/main" id="{73B6ECC2-299E-4004-A5B0-52DA34957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725178" y="3572749"/>
              <a:ext cx="360000" cy="360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B6583C-414C-4EDE-86D7-FF6BAAF22B5A}"/>
              </a:ext>
            </a:extLst>
          </p:cNvPr>
          <p:cNvGrpSpPr/>
          <p:nvPr/>
        </p:nvGrpSpPr>
        <p:grpSpPr>
          <a:xfrm>
            <a:off x="5184378" y="1639203"/>
            <a:ext cx="465223" cy="465223"/>
            <a:chOff x="6673516" y="2020201"/>
            <a:chExt cx="465223" cy="46522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4AAAFF6-31F5-4680-B1F1-7BC2C7ABDFBC}"/>
                </a:ext>
              </a:extLst>
            </p:cNvPr>
            <p:cNvSpPr/>
            <p:nvPr/>
          </p:nvSpPr>
          <p:spPr>
            <a:xfrm>
              <a:off x="6673516" y="2020201"/>
              <a:ext cx="465223" cy="465223"/>
            </a:xfrm>
            <a:prstGeom prst="rect">
              <a:avLst/>
            </a:prstGeom>
            <a:solidFill>
              <a:srgbClr val="1184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1"/>
            </a:p>
          </p:txBody>
        </p:sp>
        <p:pic>
          <p:nvPicPr>
            <p:cNvPr id="55" name="Graphic 54" descr="Lightbulb">
              <a:extLst>
                <a:ext uri="{FF2B5EF4-FFF2-40B4-BE49-F238E27FC236}">
                  <a16:creationId xmlns:a16="http://schemas.microsoft.com/office/drawing/2014/main" id="{07539B6A-720D-4048-8E11-AB91D53E0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726125" y="2072812"/>
              <a:ext cx="360000" cy="3600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BAF01D-98E5-49BC-BD21-FA3B081AA99F}"/>
              </a:ext>
            </a:extLst>
          </p:cNvPr>
          <p:cNvGrpSpPr/>
          <p:nvPr/>
        </p:nvGrpSpPr>
        <p:grpSpPr>
          <a:xfrm>
            <a:off x="5725797" y="1447806"/>
            <a:ext cx="4942203" cy="692829"/>
            <a:chOff x="7251893" y="2252812"/>
            <a:chExt cx="4838435" cy="53550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C99D61A-D4A5-47F1-9CCA-4F4B7BEBB3A2}"/>
                </a:ext>
              </a:extLst>
            </p:cNvPr>
            <p:cNvSpPr txBox="1"/>
            <p:nvPr/>
          </p:nvSpPr>
          <p:spPr>
            <a:xfrm>
              <a:off x="7251893" y="2252812"/>
              <a:ext cx="4826953" cy="30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pc="6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  <a:sym typeface="Arial"/>
                </a:rPr>
                <a:t>국내 생산</a:t>
              </a:r>
              <a:endParaRPr lang="en-IN" sz="2000" b="1" spc="600" dirty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7A539D6-6053-49CC-BE98-FE8DCF4E46DC}"/>
                </a:ext>
              </a:extLst>
            </p:cNvPr>
            <p:cNvSpPr txBox="1"/>
            <p:nvPr/>
          </p:nvSpPr>
          <p:spPr>
            <a:xfrm>
              <a:off x="7263375" y="2574220"/>
              <a:ext cx="4826953" cy="21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buClr>
                  <a:srgbClr val="128791"/>
                </a:buClr>
                <a:buSzPts val="1800"/>
              </a:pPr>
              <a:r>
                <a:rPr lang="ko-KR" alt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적합성 발표</a:t>
              </a:r>
              <a:endParaRPr lang="en-US" sz="1200" spc="300" dirty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EDAEB82-CAA6-4DA4-A59F-3B8F3909DE0C}"/>
              </a:ext>
            </a:extLst>
          </p:cNvPr>
          <p:cNvGrpSpPr/>
          <p:nvPr/>
        </p:nvGrpSpPr>
        <p:grpSpPr>
          <a:xfrm>
            <a:off x="5757012" y="3200400"/>
            <a:ext cx="4910989" cy="706175"/>
            <a:chOff x="7251893" y="2252812"/>
            <a:chExt cx="4838435" cy="5288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027D03F-2D16-4A83-BD19-B772630BED8A}"/>
                </a:ext>
              </a:extLst>
            </p:cNvPr>
            <p:cNvSpPr txBox="1"/>
            <p:nvPr/>
          </p:nvSpPr>
          <p:spPr>
            <a:xfrm>
              <a:off x="7251893" y="2252812"/>
              <a:ext cx="4826953" cy="299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pc="6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  <a:sym typeface="Arial"/>
                </a:rPr>
                <a:t>수입품</a:t>
              </a:r>
              <a:endParaRPr lang="en-IN" sz="2000" b="1" spc="600" dirty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672A1C3-0D8F-4A8D-B83B-E82C80827BCA}"/>
                </a:ext>
              </a:extLst>
            </p:cNvPr>
            <p:cNvSpPr txBox="1"/>
            <p:nvPr/>
          </p:nvSpPr>
          <p:spPr>
            <a:xfrm>
              <a:off x="7263375" y="2574220"/>
              <a:ext cx="4826953" cy="207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buClr>
                  <a:srgbClr val="128791"/>
                </a:buClr>
                <a:buSzPts val="1800"/>
              </a:pPr>
              <a:r>
                <a:rPr lang="ko-KR" alt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수입 시 품질확인</a:t>
              </a:r>
              <a:r>
                <a:rPr 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94AF472-BE51-4E71-8EAE-0ABFF91E450B}"/>
              </a:ext>
            </a:extLst>
          </p:cNvPr>
          <p:cNvGrpSpPr/>
          <p:nvPr/>
        </p:nvGrpSpPr>
        <p:grpSpPr>
          <a:xfrm>
            <a:off x="5762753" y="4715536"/>
            <a:ext cx="4524249" cy="1061567"/>
            <a:chOff x="7251893" y="2252812"/>
            <a:chExt cx="4838435" cy="82169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C7FE2D9-EF92-4DD5-A434-B4C29377C4D0}"/>
                </a:ext>
              </a:extLst>
            </p:cNvPr>
            <p:cNvSpPr txBox="1"/>
            <p:nvPr/>
          </p:nvSpPr>
          <p:spPr>
            <a:xfrm>
              <a:off x="7251893" y="2252812"/>
              <a:ext cx="4826953" cy="30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spc="6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인증방식</a:t>
              </a:r>
              <a:endParaRPr lang="en-IN" sz="2000" b="1" spc="600" dirty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6171C26-7CEA-47F2-8CBB-68933783A794}"/>
                </a:ext>
              </a:extLst>
            </p:cNvPr>
            <p:cNvSpPr txBox="1"/>
            <p:nvPr/>
          </p:nvSpPr>
          <p:spPr>
            <a:xfrm>
              <a:off x="7263375" y="2574220"/>
              <a:ext cx="4826953" cy="50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128791"/>
                </a:buClr>
                <a:buSzPts val="1800"/>
              </a:pPr>
              <a:r>
                <a:rPr 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Method 5, method 7 or method 8 </a:t>
              </a:r>
              <a:r>
                <a:rPr lang="ko-KR" alt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이</a:t>
              </a:r>
              <a:r>
                <a:rPr lang="en-US" altLang="ko-KR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 Circular No. 28/2012/TT-BKHCN &amp; Circular No. 02/2017/TT-BKHCN</a:t>
              </a:r>
              <a:r>
                <a:rPr lang="ko-KR" altLang="en-US" sz="1200" spc="300" dirty="0">
                  <a:solidFill>
                    <a:schemeClr val="bg1">
                      <a:lumMod val="95000"/>
                    </a:schemeClr>
                  </a:solidFill>
                  <a:latin typeface="Nexa Light" panose="02000000000000000000" pitchFamily="50" charset="0"/>
                </a:rPr>
                <a:t>와 함께 공표</a:t>
              </a:r>
              <a:endParaRPr lang="en-US" sz="1200" spc="300" dirty="0">
                <a:solidFill>
                  <a:schemeClr val="bg1">
                    <a:lumMod val="95000"/>
                  </a:schemeClr>
                </a:solidFill>
                <a:latin typeface="Nexa Light" panose="02000000000000000000" pitchFamily="50" charset="0"/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DA64D60-0274-4FB6-8D33-0FDF5433B264}"/>
              </a:ext>
            </a:extLst>
          </p:cNvPr>
          <p:cNvSpPr/>
          <p:nvPr/>
        </p:nvSpPr>
        <p:spPr>
          <a:xfrm>
            <a:off x="4694041" y="1439015"/>
            <a:ext cx="144379" cy="4475112"/>
          </a:xfrm>
          <a:prstGeom prst="rect">
            <a:avLst/>
          </a:prstGeom>
          <a:solidFill>
            <a:srgbClr val="12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</p:spTree>
    <p:extLst>
      <p:ext uri="{BB962C8B-B14F-4D97-AF65-F5344CB8AC3E}">
        <p14:creationId xmlns:p14="http://schemas.microsoft.com/office/powerpoint/2010/main" val="42624843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282E653-059C-45A8-90A9-8A9A98C22E63}"/>
              </a:ext>
            </a:extLst>
          </p:cNvPr>
          <p:cNvSpPr txBox="1"/>
          <p:nvPr/>
        </p:nvSpPr>
        <p:spPr>
          <a:xfrm>
            <a:off x="7086601" y="1705338"/>
            <a:ext cx="4390212" cy="523220"/>
          </a:xfrm>
          <a:prstGeom prst="rect">
            <a:avLst/>
          </a:prstGeom>
          <a:solidFill>
            <a:srgbClr val="70BCC2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128791"/>
                </a:solidFill>
                <a:latin typeface="Montserrat" panose="00000500000000000000" pitchFamily="50" charset="0"/>
              </a:rPr>
              <a:t>인증기구 </a:t>
            </a:r>
            <a:endParaRPr lang="en-US" sz="2800" b="1" dirty="0">
              <a:solidFill>
                <a:srgbClr val="128791"/>
              </a:solidFill>
              <a:latin typeface="Montserrat" panose="00000500000000000000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ACA8F-7BE1-45E1-9BE2-E2C06A339369}"/>
              </a:ext>
            </a:extLst>
          </p:cNvPr>
          <p:cNvSpPr/>
          <p:nvPr/>
        </p:nvSpPr>
        <p:spPr>
          <a:xfrm>
            <a:off x="7543801" y="2717815"/>
            <a:ext cx="36042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Molisa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가 지명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 </a:t>
            </a:r>
            <a:r>
              <a:rPr lang="ko-KR" altLang="en-US" sz="1400" dirty="0">
                <a:latin typeface="Montserrat" panose="00000500000000000000" pitchFamily="50" charset="0"/>
              </a:rPr>
              <a:t>인증활동을 위한 시설 </a:t>
            </a:r>
            <a:r>
              <a:rPr lang="en-US" sz="1400" dirty="0">
                <a:latin typeface="Montserrat" panose="00000500000000000000" pitchFamily="50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latin typeface="Montserrat" panose="00000500000000000000" pitchFamily="50" charset="0"/>
              </a:rPr>
              <a:t> </a:t>
            </a:r>
            <a:r>
              <a:rPr lang="ko-KR" altLang="en-US" sz="1400" dirty="0">
                <a:latin typeface="Montserrat" panose="00000500000000000000" pitchFamily="50" charset="0"/>
              </a:rPr>
              <a:t>최소 </a:t>
            </a:r>
            <a:r>
              <a:rPr lang="en-US" altLang="ko-KR" sz="1400" dirty="0">
                <a:latin typeface="Montserrat" panose="00000500000000000000" pitchFamily="50" charset="0"/>
              </a:rPr>
              <a:t>4</a:t>
            </a:r>
            <a:r>
              <a:rPr lang="ko-KR" altLang="en-US" sz="1400" dirty="0">
                <a:latin typeface="Montserrat" panose="00000500000000000000" pitchFamily="50" charset="0"/>
              </a:rPr>
              <a:t>인의 감사</a:t>
            </a:r>
            <a:r>
              <a:rPr lang="en-US" sz="1400" dirty="0"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A188F-4594-49CB-94A3-DFB4F6C63AE3}"/>
              </a:ext>
            </a:extLst>
          </p:cNvPr>
          <p:cNvSpPr txBox="1"/>
          <p:nvPr/>
        </p:nvSpPr>
        <p:spPr>
          <a:xfrm>
            <a:off x="8763000" y="4448537"/>
            <a:ext cx="1585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E4037E"/>
                </a:solidFill>
              </a:rPr>
              <a:t>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8A613-1C00-4A27-8269-97275F8DCCEC}"/>
              </a:ext>
            </a:extLst>
          </p:cNvPr>
          <p:cNvSpPr/>
          <p:nvPr/>
        </p:nvSpPr>
        <p:spPr>
          <a:xfrm>
            <a:off x="7543800" y="4140760"/>
            <a:ext cx="3405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400" dirty="0">
                <a:latin typeface="Montserrat" panose="00000500000000000000" pitchFamily="50" charset="0"/>
              </a:rPr>
              <a:t>인증기구의 수</a:t>
            </a:r>
            <a:r>
              <a:rPr lang="en-US" sz="1400" dirty="0">
                <a:latin typeface="Montserrat" panose="00000500000000000000" pitchFamily="50" charset="0"/>
              </a:rPr>
              <a:t>:</a:t>
            </a:r>
          </a:p>
        </p:txBody>
      </p:sp>
      <p:sp>
        <p:nvSpPr>
          <p:cNvPr id="55" name="!!2">
            <a:extLst>
              <a:ext uri="{FF2B5EF4-FFF2-40B4-BE49-F238E27FC236}">
                <a16:creationId xmlns:a16="http://schemas.microsoft.com/office/drawing/2014/main" id="{8B8449BA-DAE6-476C-A3DA-04829FB54E7F}"/>
              </a:ext>
            </a:extLst>
          </p:cNvPr>
          <p:cNvSpPr/>
          <p:nvPr/>
        </p:nvSpPr>
        <p:spPr>
          <a:xfrm>
            <a:off x="526282" y="533400"/>
            <a:ext cx="4669575" cy="5791200"/>
          </a:xfrm>
          <a:prstGeom prst="rect">
            <a:avLst/>
          </a:prstGeom>
          <a:solidFill>
            <a:srgbClr val="12879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8" name="!!2" descr="Cách kiểm tra chất lượng thang máy tải hàng nhập khẩu">
            <a:extLst>
              <a:ext uri="{FF2B5EF4-FFF2-40B4-BE49-F238E27FC236}">
                <a16:creationId xmlns:a16="http://schemas.microsoft.com/office/drawing/2014/main" id="{E8E21AF9-7FC0-42B3-8787-EEF1D6CBE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7" t="32914" r="21388" b="21930"/>
          <a:stretch/>
        </p:blipFill>
        <p:spPr bwMode="auto">
          <a:xfrm>
            <a:off x="1479143" y="1447801"/>
            <a:ext cx="5364603" cy="401348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92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9AE9CA8-C061-4015-A404-EA06F13744DA}"/>
              </a:ext>
            </a:extLst>
          </p:cNvPr>
          <p:cNvSpPr txBox="1"/>
          <p:nvPr/>
        </p:nvSpPr>
        <p:spPr>
          <a:xfrm>
            <a:off x="5537766" y="1018692"/>
            <a:ext cx="586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4037E"/>
                </a:solidFill>
                <a:latin typeface="Montserrat" panose="00000500000000000000" pitchFamily="50" charset="0"/>
              </a:rPr>
              <a:t>기술안전검사</a:t>
            </a:r>
            <a:endParaRPr lang="en-US" sz="3600" b="1" dirty="0">
              <a:solidFill>
                <a:srgbClr val="E4037E"/>
              </a:solidFill>
              <a:latin typeface="Montserrat" panose="00000500000000000000" pitchFamily="50" charset="0"/>
            </a:endParaRPr>
          </a:p>
        </p:txBody>
      </p:sp>
      <p:sp>
        <p:nvSpPr>
          <p:cNvPr id="44" name="!!2">
            <a:extLst>
              <a:ext uri="{FF2B5EF4-FFF2-40B4-BE49-F238E27FC236}">
                <a16:creationId xmlns:a16="http://schemas.microsoft.com/office/drawing/2014/main" id="{D6FB9C03-3EB6-438B-A78D-DD58BAB0ADA6}"/>
              </a:ext>
            </a:extLst>
          </p:cNvPr>
          <p:cNvSpPr/>
          <p:nvPr/>
        </p:nvSpPr>
        <p:spPr>
          <a:xfrm>
            <a:off x="1" y="0"/>
            <a:ext cx="621756" cy="6855528"/>
          </a:xfrm>
          <a:prstGeom prst="rect">
            <a:avLst/>
          </a:prstGeom>
          <a:solidFill>
            <a:srgbClr val="12879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6" name="Picture 5" descr="A picture containing wall, person, indoor, floor&#10;&#10;Description automatically generated">
            <a:extLst>
              <a:ext uri="{FF2B5EF4-FFF2-40B4-BE49-F238E27FC236}">
                <a16:creationId xmlns:a16="http://schemas.microsoft.com/office/drawing/2014/main" id="{9FDC1EFE-F5F7-4F26-B8FE-196C9E2CF3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t="2317"/>
          <a:stretch/>
        </p:blipFill>
        <p:spPr>
          <a:xfrm>
            <a:off x="608489" y="0"/>
            <a:ext cx="4081321" cy="68580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FEFF4992-563F-435A-A550-04ADAA8E3835}"/>
              </a:ext>
            </a:extLst>
          </p:cNvPr>
          <p:cNvSpPr txBox="1"/>
          <p:nvPr/>
        </p:nvSpPr>
        <p:spPr>
          <a:xfrm>
            <a:off x="5880674" y="2491373"/>
            <a:ext cx="486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엘리베이터 안전에 관한 기술 검사는 노동부가 발표하는 검사 프로세스에 따라 진행된다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.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105" name="!!2">
            <a:extLst>
              <a:ext uri="{FF2B5EF4-FFF2-40B4-BE49-F238E27FC236}">
                <a16:creationId xmlns:a16="http://schemas.microsoft.com/office/drawing/2014/main" id="{F9EDABCC-2C0C-4D53-BA6D-9D41CB2FA063}"/>
              </a:ext>
            </a:extLst>
          </p:cNvPr>
          <p:cNvSpPr/>
          <p:nvPr/>
        </p:nvSpPr>
        <p:spPr>
          <a:xfrm>
            <a:off x="2216105" y="3733801"/>
            <a:ext cx="8528095" cy="1988371"/>
          </a:xfrm>
          <a:prstGeom prst="rect">
            <a:avLst/>
          </a:prstGeom>
          <a:gradFill flip="none" rotWithShape="1">
            <a:gsLst>
              <a:gs pos="83000">
                <a:srgbClr val="70BCC2"/>
              </a:gs>
              <a:gs pos="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384DD1F-8CD1-4341-8991-964A80EB44EA}"/>
              </a:ext>
            </a:extLst>
          </p:cNvPr>
          <p:cNvSpPr txBox="1"/>
          <p:nvPr/>
        </p:nvSpPr>
        <p:spPr>
          <a:xfrm>
            <a:off x="2895858" y="4577208"/>
            <a:ext cx="530915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최초</a:t>
            </a:r>
            <a:endParaRPr lang="en-US" sz="1351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245646D-BE3C-4456-8D85-6156EDAF41C3}"/>
              </a:ext>
            </a:extLst>
          </p:cNvPr>
          <p:cNvSpPr txBox="1"/>
          <p:nvPr/>
        </p:nvSpPr>
        <p:spPr>
          <a:xfrm>
            <a:off x="2743201" y="4940343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최초 사용 전 검사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9723EBC-4D9D-4EDF-855E-A65E8FD8B797}"/>
              </a:ext>
            </a:extLst>
          </p:cNvPr>
          <p:cNvSpPr txBox="1"/>
          <p:nvPr/>
        </p:nvSpPr>
        <p:spPr>
          <a:xfrm>
            <a:off x="5627365" y="4577208"/>
            <a:ext cx="704039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1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주기적</a:t>
            </a:r>
            <a:endParaRPr lang="en-US" sz="1351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B2690CF-05E5-401C-BC95-953BB482EE56}"/>
              </a:ext>
            </a:extLst>
          </p:cNvPr>
          <p:cNvSpPr txBox="1"/>
          <p:nvPr/>
        </p:nvSpPr>
        <p:spPr>
          <a:xfrm>
            <a:off x="5181600" y="494034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이전 인증시험 방문의 기간 만료 전 검사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7A71242-5107-4A0D-848D-8847DF707145}"/>
              </a:ext>
            </a:extLst>
          </p:cNvPr>
          <p:cNvSpPr txBox="1"/>
          <p:nvPr/>
        </p:nvSpPr>
        <p:spPr>
          <a:xfrm>
            <a:off x="8309201" y="4577208"/>
            <a:ext cx="704039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1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</a:rPr>
              <a:t>비정기</a:t>
            </a:r>
            <a:endParaRPr lang="en-US" sz="1351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64446A6-F0A4-49CB-AA76-7BC1570A3990}"/>
              </a:ext>
            </a:extLst>
          </p:cNvPr>
          <p:cNvSpPr txBox="1"/>
          <p:nvPr/>
        </p:nvSpPr>
        <p:spPr>
          <a:xfrm>
            <a:off x="8153401" y="494034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수리</a:t>
            </a:r>
            <a:r>
              <a:rPr lang="en-US" altLang="ko-KR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, </a:t>
            </a:r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업그레이드</a:t>
            </a:r>
            <a:r>
              <a:rPr lang="en-US" altLang="ko-KR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, </a:t>
            </a:r>
            <a:r>
              <a:rPr lang="ko-KR" altLang="en-US" sz="10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리노베이션</a:t>
            </a:r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 시 검사</a:t>
            </a:r>
            <a:r>
              <a:rPr lang="en-US" altLang="ko-KR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: </a:t>
            </a:r>
            <a:r>
              <a:rPr lang="ko-KR" alt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cs typeface="Arial"/>
              </a:rPr>
              <a:t>당국의 요청에 따라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cs typeface="Arial"/>
            </a:endParaRPr>
          </a:p>
        </p:txBody>
      </p:sp>
      <p:pic>
        <p:nvPicPr>
          <p:cNvPr id="112" name="Picture 2" descr="Inspect Icon #142477 - Free Icons Library">
            <a:extLst>
              <a:ext uri="{FF2B5EF4-FFF2-40B4-BE49-F238E27FC236}">
                <a16:creationId xmlns:a16="http://schemas.microsoft.com/office/drawing/2014/main" id="{1527B8B5-0A06-4364-AECA-6B052C59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34" y="3999100"/>
            <a:ext cx="564541" cy="56454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E9983A0-AE66-485B-88DF-43B7DB0BF22E}"/>
              </a:ext>
            </a:extLst>
          </p:cNvPr>
          <p:cNvGrpSpPr/>
          <p:nvPr/>
        </p:nvGrpSpPr>
        <p:grpSpPr>
          <a:xfrm>
            <a:off x="3326650" y="4030563"/>
            <a:ext cx="564541" cy="564541"/>
            <a:chOff x="2209800" y="3954362"/>
            <a:chExt cx="564541" cy="564541"/>
          </a:xfrm>
          <a:solidFill>
            <a:srgbClr val="70BCC2"/>
          </a:solidFill>
        </p:grpSpPr>
        <p:pic>
          <p:nvPicPr>
            <p:cNvPr id="114" name="Picture 2" descr="Inspect Icon #142477 - Free Icons Library">
              <a:extLst>
                <a:ext uri="{FF2B5EF4-FFF2-40B4-BE49-F238E27FC236}">
                  <a16:creationId xmlns:a16="http://schemas.microsoft.com/office/drawing/2014/main" id="{D5F992D6-CA28-4CA2-957A-E43CCE322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954362"/>
              <a:ext cx="564541" cy="564541"/>
            </a:xfrm>
            <a:prstGeom prst="rect">
              <a:avLst/>
            </a:prstGeom>
            <a:grpFill/>
          </p:spPr>
        </p:pic>
        <p:pic>
          <p:nvPicPr>
            <p:cNvPr id="115" name="Picture 2" descr="Free Icons Png - News Symbol Png, Transparent Png - 983x983(#4177096) -  PngFind">
              <a:extLst>
                <a:ext uri="{FF2B5EF4-FFF2-40B4-BE49-F238E27FC236}">
                  <a16:creationId xmlns:a16="http://schemas.microsoft.com/office/drawing/2014/main" id="{5F676BEF-47E9-41C0-A09D-14EEE1A9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347" y="3981563"/>
              <a:ext cx="519445" cy="519445"/>
            </a:xfrm>
            <a:prstGeom prst="rect">
              <a:avLst/>
            </a:prstGeom>
            <a:grpFill/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2C70906-F34A-4BE4-BCD9-E6647F4BED3A}"/>
              </a:ext>
            </a:extLst>
          </p:cNvPr>
          <p:cNvGrpSpPr/>
          <p:nvPr/>
        </p:nvGrpSpPr>
        <p:grpSpPr>
          <a:xfrm>
            <a:off x="8766003" y="3967639"/>
            <a:ext cx="564541" cy="564541"/>
            <a:chOff x="7055459" y="3891438"/>
            <a:chExt cx="564541" cy="564541"/>
          </a:xfrm>
          <a:solidFill>
            <a:schemeClr val="bg1">
              <a:lumMod val="95000"/>
            </a:schemeClr>
          </a:solidFill>
        </p:grpSpPr>
        <p:pic>
          <p:nvPicPr>
            <p:cNvPr id="117" name="Picture 2" descr="Inspect Icon #142477 - Free Icons Library">
              <a:extLst>
                <a:ext uri="{FF2B5EF4-FFF2-40B4-BE49-F238E27FC236}">
                  <a16:creationId xmlns:a16="http://schemas.microsoft.com/office/drawing/2014/main" id="{0F677B5F-A61C-4371-BBE6-98184DA96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459" y="3891438"/>
              <a:ext cx="564541" cy="564541"/>
            </a:xfrm>
            <a:prstGeom prst="rect">
              <a:avLst/>
            </a:prstGeom>
            <a:grpFill/>
          </p:spPr>
        </p:pic>
        <p:pic>
          <p:nvPicPr>
            <p:cNvPr id="118" name="Picture 4" descr="Abnormal Report Svg Png Icon Free Download (#193184) - OnlineWebFonts.COM">
              <a:extLst>
                <a:ext uri="{FF2B5EF4-FFF2-40B4-BE49-F238E27FC236}">
                  <a16:creationId xmlns:a16="http://schemas.microsoft.com/office/drawing/2014/main" id="{7696E03C-2160-4B56-A25B-41206AD15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596" y="3918575"/>
              <a:ext cx="510267" cy="51026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2809226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BCC2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282E653-059C-45A8-90A9-8A9A98C22E63}"/>
              </a:ext>
            </a:extLst>
          </p:cNvPr>
          <p:cNvSpPr txBox="1"/>
          <p:nvPr/>
        </p:nvSpPr>
        <p:spPr>
          <a:xfrm>
            <a:off x="6841861" y="1040274"/>
            <a:ext cx="4724400" cy="646331"/>
          </a:xfrm>
          <a:prstGeom prst="rect">
            <a:avLst/>
          </a:prstGeom>
          <a:solidFill>
            <a:srgbClr val="70BCC2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128791"/>
                </a:solidFill>
                <a:latin typeface="Montserrat" panose="00000500000000000000" pitchFamily="50" charset="0"/>
                <a:cs typeface="Arial"/>
              </a:rPr>
              <a:t>검사기구</a:t>
            </a:r>
            <a:endParaRPr lang="en-US" sz="3600" b="1" dirty="0">
              <a:solidFill>
                <a:srgbClr val="128791"/>
              </a:solidFill>
              <a:latin typeface="Montserrat" panose="00000500000000000000" pitchFamily="50" charset="0"/>
              <a:cs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5ACA8F-7BE1-45E1-9BE2-E2C06A339369}"/>
              </a:ext>
            </a:extLst>
          </p:cNvPr>
          <p:cNvSpPr/>
          <p:nvPr/>
        </p:nvSpPr>
        <p:spPr>
          <a:xfrm>
            <a:off x="8567030" y="2241899"/>
            <a:ext cx="2349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MOLISA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가 지정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402C43-A3D0-486D-AF31-F9ED6B73731F}"/>
              </a:ext>
            </a:extLst>
          </p:cNvPr>
          <p:cNvSpPr txBox="1"/>
          <p:nvPr/>
        </p:nvSpPr>
        <p:spPr>
          <a:xfrm>
            <a:off x="8678549" y="4832632"/>
            <a:ext cx="1065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E4037E"/>
                </a:solidFill>
              </a:rPr>
              <a:t>68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64469D-5C19-4FA7-9BE2-952941275F89}"/>
              </a:ext>
            </a:extLst>
          </p:cNvPr>
          <p:cNvSpPr/>
          <p:nvPr/>
        </p:nvSpPr>
        <p:spPr>
          <a:xfrm>
            <a:off x="8567029" y="3150519"/>
            <a:ext cx="1176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시설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CB1D7A-175F-4529-816D-622F887EE9A4}"/>
              </a:ext>
            </a:extLst>
          </p:cNvPr>
          <p:cNvSpPr/>
          <p:nvPr/>
        </p:nvSpPr>
        <p:spPr>
          <a:xfrm>
            <a:off x="8567030" y="4085820"/>
            <a:ext cx="22735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최소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2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인의 검사관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</a:p>
        </p:txBody>
      </p:sp>
      <p:sp>
        <p:nvSpPr>
          <p:cNvPr id="24" name="!!2">
            <a:extLst>
              <a:ext uri="{FF2B5EF4-FFF2-40B4-BE49-F238E27FC236}">
                <a16:creationId xmlns:a16="http://schemas.microsoft.com/office/drawing/2014/main" id="{882E376E-5FED-4345-B4CB-AD2AB78111C7}"/>
              </a:ext>
            </a:extLst>
          </p:cNvPr>
          <p:cNvSpPr/>
          <p:nvPr/>
        </p:nvSpPr>
        <p:spPr>
          <a:xfrm>
            <a:off x="1752601" y="685801"/>
            <a:ext cx="4482151" cy="5495473"/>
          </a:xfrm>
          <a:prstGeom prst="rect">
            <a:avLst/>
          </a:prstGeom>
          <a:noFill/>
          <a:ln w="57150">
            <a:solidFill>
              <a:srgbClr val="128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25" name="!!1">
            <a:extLst>
              <a:ext uri="{FF2B5EF4-FFF2-40B4-BE49-F238E27FC236}">
                <a16:creationId xmlns:a16="http://schemas.microsoft.com/office/drawing/2014/main" id="{B5CDC949-42F6-40CF-9337-65FC267EE652}"/>
              </a:ext>
            </a:extLst>
          </p:cNvPr>
          <p:cNvGrpSpPr/>
          <p:nvPr/>
        </p:nvGrpSpPr>
        <p:grpSpPr>
          <a:xfrm>
            <a:off x="1934418" y="905948"/>
            <a:ext cx="4060783" cy="4985275"/>
            <a:chOff x="89338" y="584732"/>
            <a:chExt cx="4527075" cy="557654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975B9E8-05B7-450D-8240-69ED58BC1F94}"/>
                </a:ext>
              </a:extLst>
            </p:cNvPr>
            <p:cNvGrpSpPr/>
            <p:nvPr/>
          </p:nvGrpSpPr>
          <p:grpSpPr>
            <a:xfrm>
              <a:off x="124879" y="584732"/>
              <a:ext cx="4447120" cy="5502763"/>
              <a:chOff x="124879" y="584732"/>
              <a:chExt cx="4447120" cy="5502763"/>
            </a:xfrm>
          </p:grpSpPr>
          <p:pic>
            <p:nvPicPr>
              <p:cNvPr id="31" name="Picture 30" descr="A picture containing wall, indoor, person, work-clothing&#10;&#10;Description automatically generated">
                <a:extLst>
                  <a:ext uri="{FF2B5EF4-FFF2-40B4-BE49-F238E27FC236}">
                    <a16:creationId xmlns:a16="http://schemas.microsoft.com/office/drawing/2014/main" id="{A6532943-909F-4DD8-9618-BDB3795A7D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748"/>
              <a:stretch/>
            </p:blipFill>
            <p:spPr>
              <a:xfrm>
                <a:off x="124879" y="584732"/>
                <a:ext cx="2228002" cy="2567632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2" name="Picture 31" descr="A picture containing person&#10;&#10;Description automatically generated">
                <a:extLst>
                  <a:ext uri="{FF2B5EF4-FFF2-40B4-BE49-F238E27FC236}">
                    <a16:creationId xmlns:a16="http://schemas.microsoft.com/office/drawing/2014/main" id="{F771F0A8-1046-498C-9CB1-FFC576E56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0649" y="3152364"/>
                <a:ext cx="2201350" cy="293513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5" name="Picture 34" descr="A picture containing person, outdoor, ground, work-clothing&#10;&#10;Description automatically generated">
                <a:extLst>
                  <a:ext uri="{FF2B5EF4-FFF2-40B4-BE49-F238E27FC236}">
                    <a16:creationId xmlns:a16="http://schemas.microsoft.com/office/drawing/2014/main" id="{50F35BAC-DE46-4D3F-AED2-A8B2D4506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48" y="3164207"/>
                <a:ext cx="2192465" cy="2923286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6" name="Picture 35" descr="Text&#10;&#10;Description automatically generated">
                <a:extLst>
                  <a:ext uri="{FF2B5EF4-FFF2-40B4-BE49-F238E27FC236}">
                    <a16:creationId xmlns:a16="http://schemas.microsoft.com/office/drawing/2014/main" id="{EE893C13-5C5D-40BF-9628-B5444ADFF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-25000"/>
                        </a14:imgEffect>
                        <a14:imgEffect>
                          <a14:saturation sat="2000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7854" y="584732"/>
                <a:ext cx="2144145" cy="249384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F96812-3417-49EB-BEE6-B2AB4A099A84}"/>
                </a:ext>
              </a:extLst>
            </p:cNvPr>
            <p:cNvSpPr/>
            <p:nvPr/>
          </p:nvSpPr>
          <p:spPr>
            <a:xfrm>
              <a:off x="89338" y="584732"/>
              <a:ext cx="4527075" cy="5576548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08B3D10-9958-4D4E-97A8-663A76988110}"/>
              </a:ext>
            </a:extLst>
          </p:cNvPr>
          <p:cNvGrpSpPr/>
          <p:nvPr/>
        </p:nvGrpSpPr>
        <p:grpSpPr>
          <a:xfrm>
            <a:off x="7647432" y="3988605"/>
            <a:ext cx="821464" cy="523220"/>
            <a:chOff x="8280893" y="5739469"/>
            <a:chExt cx="821464" cy="5232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3739F3-5B00-43B9-911E-A14AC23298A7}"/>
                </a:ext>
              </a:extLst>
            </p:cNvPr>
            <p:cNvSpPr/>
            <p:nvPr/>
          </p:nvSpPr>
          <p:spPr>
            <a:xfrm>
              <a:off x="8280893" y="5739469"/>
              <a:ext cx="821464" cy="523220"/>
            </a:xfrm>
            <a:prstGeom prst="rect">
              <a:avLst/>
            </a:prstGeom>
            <a:solidFill>
              <a:srgbClr val="70B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3" name="Picture 10" descr="Properties Icon">
              <a:extLst>
                <a:ext uri="{FF2B5EF4-FFF2-40B4-BE49-F238E27FC236}">
                  <a16:creationId xmlns:a16="http://schemas.microsoft.com/office/drawing/2014/main" id="{7011CEE0-4C2C-48F0-BCEB-B3DEBB41D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3895" y="5812701"/>
              <a:ext cx="495461" cy="376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F9C200-454E-4DCD-A100-A0C5750F5C6E}"/>
              </a:ext>
            </a:extLst>
          </p:cNvPr>
          <p:cNvGrpSpPr/>
          <p:nvPr/>
        </p:nvGrpSpPr>
        <p:grpSpPr>
          <a:xfrm>
            <a:off x="7647432" y="3053959"/>
            <a:ext cx="821464" cy="523220"/>
            <a:chOff x="7245053" y="5739469"/>
            <a:chExt cx="821464" cy="5232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63125B-1931-44F5-BD31-8A04D216982B}"/>
                </a:ext>
              </a:extLst>
            </p:cNvPr>
            <p:cNvSpPr/>
            <p:nvPr/>
          </p:nvSpPr>
          <p:spPr>
            <a:xfrm>
              <a:off x="7245053" y="5739469"/>
              <a:ext cx="821464" cy="523220"/>
            </a:xfrm>
            <a:prstGeom prst="rect">
              <a:avLst/>
            </a:prstGeom>
            <a:solidFill>
              <a:srgbClr val="70B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6" name="Picture 6" descr="Facility Management And M&amp;amp;e Services - Integrated Facility Management Icon  - (400x400) Png Clipart Download">
              <a:extLst>
                <a:ext uri="{FF2B5EF4-FFF2-40B4-BE49-F238E27FC236}">
                  <a16:creationId xmlns:a16="http://schemas.microsoft.com/office/drawing/2014/main" id="{7A141FD3-6225-4885-94C3-A0EBAF2EBA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480" y="5811774"/>
              <a:ext cx="378610" cy="378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AB9C0-3FC3-4D6A-AE5B-FE84E8799FF7}"/>
              </a:ext>
            </a:extLst>
          </p:cNvPr>
          <p:cNvGrpSpPr/>
          <p:nvPr/>
        </p:nvGrpSpPr>
        <p:grpSpPr>
          <a:xfrm>
            <a:off x="7647432" y="2149625"/>
            <a:ext cx="821464" cy="523220"/>
            <a:chOff x="6209213" y="5739469"/>
            <a:chExt cx="821464" cy="5232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CE23076-9CDF-4523-A334-D405E1D50A71}"/>
                </a:ext>
              </a:extLst>
            </p:cNvPr>
            <p:cNvSpPr/>
            <p:nvPr/>
          </p:nvSpPr>
          <p:spPr>
            <a:xfrm>
              <a:off x="6209213" y="5739469"/>
              <a:ext cx="821464" cy="523220"/>
            </a:xfrm>
            <a:prstGeom prst="rect">
              <a:avLst/>
            </a:prstGeom>
            <a:solidFill>
              <a:srgbClr val="70BC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pic>
          <p:nvPicPr>
            <p:cNvPr id="29" name="Picture 2" descr="Truy tìm&amp;quot; cách trị mụn đầu đen triệt để không để lại sẹo">
              <a:extLst>
                <a:ext uri="{FF2B5EF4-FFF2-40B4-BE49-F238E27FC236}">
                  <a16:creationId xmlns:a16="http://schemas.microsoft.com/office/drawing/2014/main" id="{BB4388AE-26BE-4541-B563-BA8EA143F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6668" y="5812700"/>
              <a:ext cx="566554" cy="37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0123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BA9F0F2-5671-41F8-9D63-D383AEA28806}"/>
              </a:ext>
            </a:extLst>
          </p:cNvPr>
          <p:cNvSpPr txBox="1"/>
          <p:nvPr/>
        </p:nvSpPr>
        <p:spPr>
          <a:xfrm>
            <a:off x="7391400" y="1447802"/>
            <a:ext cx="4029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E4037E"/>
                </a:solidFill>
                <a:latin typeface="Montserrat" panose="00000500000000000000" pitchFamily="50" charset="0"/>
              </a:rPr>
              <a:t>유지보수</a:t>
            </a:r>
            <a:endParaRPr lang="en-US" sz="3600" b="1" dirty="0">
              <a:solidFill>
                <a:srgbClr val="E4037E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Google Shape;241;p24">
            <a:extLst>
              <a:ext uri="{FF2B5EF4-FFF2-40B4-BE49-F238E27FC236}">
                <a16:creationId xmlns:a16="http://schemas.microsoft.com/office/drawing/2014/main" id="{55AD6434-04EA-41BA-802F-1151007F90E9}"/>
              </a:ext>
            </a:extLst>
          </p:cNvPr>
          <p:cNvSpPr txBox="1"/>
          <p:nvPr/>
        </p:nvSpPr>
        <p:spPr>
          <a:xfrm>
            <a:off x="7650139" y="2463465"/>
            <a:ext cx="3587731" cy="369291"/>
          </a:xfrm>
          <a:prstGeom prst="rect">
            <a:avLst/>
          </a:prstGeom>
          <a:solidFill>
            <a:srgbClr val="70BCC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128791"/>
              </a:buClr>
              <a:buSzPts val="1800"/>
            </a:pPr>
            <a:r>
              <a:rPr lang="en-US" b="1" dirty="0">
                <a:solidFill>
                  <a:srgbClr val="E4037E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03 </a:t>
            </a:r>
            <a:r>
              <a:rPr lang="ko-KR" altLang="en-US" b="1" dirty="0">
                <a:solidFill>
                  <a:srgbClr val="E4037E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개월</a:t>
            </a:r>
            <a:endParaRPr lang="en-US" b="1" dirty="0">
              <a:solidFill>
                <a:srgbClr val="E4037E"/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sp>
        <p:nvSpPr>
          <p:cNvPr id="27" name="Google Shape;242;p24">
            <a:extLst>
              <a:ext uri="{FF2B5EF4-FFF2-40B4-BE49-F238E27FC236}">
                <a16:creationId xmlns:a16="http://schemas.microsoft.com/office/drawing/2014/main" id="{332F5402-A312-48B4-BA6F-9E514CD7F968}"/>
              </a:ext>
            </a:extLst>
          </p:cNvPr>
          <p:cNvSpPr txBox="1"/>
          <p:nvPr/>
        </p:nvSpPr>
        <p:spPr>
          <a:xfrm>
            <a:off x="7638325" y="3918664"/>
            <a:ext cx="3587731" cy="369291"/>
          </a:xfrm>
          <a:prstGeom prst="rect">
            <a:avLst/>
          </a:prstGeom>
          <a:solidFill>
            <a:srgbClr val="70BCC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R="0"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8791"/>
              </a:buClr>
              <a:buSzPts val="1800"/>
              <a:defRPr sz="2400" b="1" i="0" u="none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defRPr>
            </a:lvl1pPr>
          </a:lstStyle>
          <a:p>
            <a:r>
              <a:rPr lang="en-US" sz="1800" dirty="0">
                <a:solidFill>
                  <a:srgbClr val="E4037E"/>
                </a:solidFill>
                <a:sym typeface="Arial"/>
              </a:rPr>
              <a:t>01 </a:t>
            </a:r>
            <a:r>
              <a:rPr lang="ko-KR" altLang="en-US" sz="1800" dirty="0">
                <a:solidFill>
                  <a:srgbClr val="E4037E"/>
                </a:solidFill>
                <a:sym typeface="Arial"/>
              </a:rPr>
              <a:t>개월</a:t>
            </a:r>
            <a:endParaRPr lang="en-US" sz="1800" dirty="0">
              <a:solidFill>
                <a:srgbClr val="E4037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D1FB56-35E8-4AF6-9A86-B50A5F195398}"/>
              </a:ext>
            </a:extLst>
          </p:cNvPr>
          <p:cNvSpPr/>
          <p:nvPr/>
        </p:nvSpPr>
        <p:spPr>
          <a:xfrm>
            <a:off x="7650139" y="2925087"/>
            <a:ext cx="2444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정상적인 조건에서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26BB96-E6ED-4A88-B331-F4401AB9AF4E}"/>
              </a:ext>
            </a:extLst>
          </p:cNvPr>
          <p:cNvSpPr/>
          <p:nvPr/>
        </p:nvSpPr>
        <p:spPr>
          <a:xfrm>
            <a:off x="7638325" y="4431466"/>
            <a:ext cx="35877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엘리베이터가 아파트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사무실 건물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상업중심지 건물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병원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호텔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공장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,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공공시설등에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</a:rPr>
              <a:t> 설치된 경우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E33E0-4C1C-4C0D-AB1F-AC3041B8569F}"/>
              </a:ext>
            </a:extLst>
          </p:cNvPr>
          <p:cNvSpPr/>
          <p:nvPr/>
        </p:nvSpPr>
        <p:spPr>
          <a:xfrm>
            <a:off x="533401" y="533401"/>
            <a:ext cx="4658351" cy="5889235"/>
          </a:xfrm>
          <a:prstGeom prst="rect">
            <a:avLst/>
          </a:prstGeom>
          <a:gradFill flip="none" rotWithShape="1">
            <a:gsLst>
              <a:gs pos="11000">
                <a:srgbClr val="128791"/>
              </a:gs>
              <a:gs pos="100000">
                <a:srgbClr val="12879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pic>
        <p:nvPicPr>
          <p:cNvPr id="1026" name="Picture 2" descr="Bảo trì thang máy – Thang máy ACG">
            <a:extLst>
              <a:ext uri="{FF2B5EF4-FFF2-40B4-BE49-F238E27FC236}">
                <a16:creationId xmlns:a16="http://schemas.microsoft.com/office/drawing/2014/main" id="{56C156EA-1C4A-4331-97BE-A2B37C9D8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/>
          <a:stretch/>
        </p:blipFill>
        <p:spPr bwMode="auto">
          <a:xfrm>
            <a:off x="1519991" y="1389133"/>
            <a:ext cx="5370667" cy="409726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546E60-446C-494A-8A56-E2721DA0BCC0}"/>
              </a:ext>
            </a:extLst>
          </p:cNvPr>
          <p:cNvSpPr/>
          <p:nvPr/>
        </p:nvSpPr>
        <p:spPr>
          <a:xfrm>
            <a:off x="7403407" y="-2646474"/>
            <a:ext cx="171620" cy="171620"/>
          </a:xfrm>
          <a:custGeom>
            <a:avLst/>
            <a:gdLst>
              <a:gd name="connsiteX0" fmla="*/ 114413 w 228826"/>
              <a:gd name="connsiteY0" fmla="*/ 44234 h 228826"/>
              <a:gd name="connsiteX1" fmla="*/ 44234 w 228826"/>
              <a:gd name="connsiteY1" fmla="*/ 114413 h 228826"/>
              <a:gd name="connsiteX2" fmla="*/ 114413 w 228826"/>
              <a:gd name="connsiteY2" fmla="*/ 184592 h 228826"/>
              <a:gd name="connsiteX3" fmla="*/ 184592 w 228826"/>
              <a:gd name="connsiteY3" fmla="*/ 114413 h 228826"/>
              <a:gd name="connsiteX4" fmla="*/ 114413 w 228826"/>
              <a:gd name="connsiteY4" fmla="*/ 44234 h 228826"/>
              <a:gd name="connsiteX5" fmla="*/ 114413 w 228826"/>
              <a:gd name="connsiteY5" fmla="*/ 0 h 228826"/>
              <a:gd name="connsiteX6" fmla="*/ 228826 w 228826"/>
              <a:gd name="connsiteY6" fmla="*/ 114413 h 228826"/>
              <a:gd name="connsiteX7" fmla="*/ 114413 w 228826"/>
              <a:gd name="connsiteY7" fmla="*/ 228826 h 228826"/>
              <a:gd name="connsiteX8" fmla="*/ 0 w 228826"/>
              <a:gd name="connsiteY8" fmla="*/ 114413 h 228826"/>
              <a:gd name="connsiteX9" fmla="*/ 114413 w 228826"/>
              <a:gd name="connsiteY9" fmla="*/ 0 h 2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26" h="228826">
                <a:moveTo>
                  <a:pt x="114413" y="44234"/>
                </a:moveTo>
                <a:cubicBezTo>
                  <a:pt x="75654" y="44234"/>
                  <a:pt x="44234" y="75654"/>
                  <a:pt x="44234" y="114413"/>
                </a:cubicBezTo>
                <a:cubicBezTo>
                  <a:pt x="44234" y="153172"/>
                  <a:pt x="75654" y="184592"/>
                  <a:pt x="114413" y="184592"/>
                </a:cubicBezTo>
                <a:cubicBezTo>
                  <a:pt x="153172" y="184592"/>
                  <a:pt x="184592" y="153172"/>
                  <a:pt x="184592" y="114413"/>
                </a:cubicBezTo>
                <a:cubicBezTo>
                  <a:pt x="184592" y="75654"/>
                  <a:pt x="153172" y="44234"/>
                  <a:pt x="114413" y="44234"/>
                </a:cubicBezTo>
                <a:close/>
                <a:moveTo>
                  <a:pt x="114413" y="0"/>
                </a:moveTo>
                <a:cubicBezTo>
                  <a:pt x="177602" y="0"/>
                  <a:pt x="228826" y="51224"/>
                  <a:pt x="228826" y="114413"/>
                </a:cubicBezTo>
                <a:cubicBezTo>
                  <a:pt x="228826" y="177602"/>
                  <a:pt x="177602" y="228826"/>
                  <a:pt x="114413" y="228826"/>
                </a:cubicBezTo>
                <a:cubicBezTo>
                  <a:pt x="51224" y="228826"/>
                  <a:pt x="0" y="177602"/>
                  <a:pt x="0" y="114413"/>
                </a:cubicBezTo>
                <a:cubicBezTo>
                  <a:pt x="0" y="51224"/>
                  <a:pt x="51224" y="0"/>
                  <a:pt x="114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</p:spTree>
    <p:extLst>
      <p:ext uri="{BB962C8B-B14F-4D97-AF65-F5344CB8AC3E}">
        <p14:creationId xmlns:p14="http://schemas.microsoft.com/office/powerpoint/2010/main" val="1891252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6B74539-3F8F-4BC3-A8A5-421A05CFFD88}"/>
              </a:ext>
            </a:extLst>
          </p:cNvPr>
          <p:cNvSpPr/>
          <p:nvPr/>
        </p:nvSpPr>
        <p:spPr>
          <a:xfrm>
            <a:off x="0" y="4107"/>
            <a:ext cx="12268200" cy="6858000"/>
          </a:xfrm>
          <a:prstGeom prst="rect">
            <a:avLst/>
          </a:prstGeom>
          <a:gradFill flip="none" rotWithShape="1">
            <a:gsLst>
              <a:gs pos="11000">
                <a:srgbClr val="128791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62" name="Parallelogram 61">
            <a:extLst>
              <a:ext uri="{FF2B5EF4-FFF2-40B4-BE49-F238E27FC236}">
                <a16:creationId xmlns:a16="http://schemas.microsoft.com/office/drawing/2014/main" id="{528DCBC2-530B-45A4-AF7A-053F07681E5E}"/>
              </a:ext>
            </a:extLst>
          </p:cNvPr>
          <p:cNvSpPr/>
          <p:nvPr/>
        </p:nvSpPr>
        <p:spPr>
          <a:xfrm>
            <a:off x="13639800" y="0"/>
            <a:ext cx="8458200" cy="6858000"/>
          </a:xfrm>
          <a:prstGeom prst="parallelogram">
            <a:avLst>
              <a:gd name="adj" fmla="val 69560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63" name="Parallelogram 62">
            <a:extLst>
              <a:ext uri="{FF2B5EF4-FFF2-40B4-BE49-F238E27FC236}">
                <a16:creationId xmlns:a16="http://schemas.microsoft.com/office/drawing/2014/main" id="{F36177F9-F3FA-43A7-ADEC-C9AC60A737CB}"/>
              </a:ext>
            </a:extLst>
          </p:cNvPr>
          <p:cNvSpPr/>
          <p:nvPr/>
        </p:nvSpPr>
        <p:spPr>
          <a:xfrm>
            <a:off x="-10744200" y="0"/>
            <a:ext cx="9515705" cy="6858000"/>
          </a:xfrm>
          <a:prstGeom prst="parallelogram">
            <a:avLst>
              <a:gd name="adj" fmla="val 69560"/>
            </a:avLst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7675FD-E114-4D1D-A62A-8B411E8A8B02}"/>
              </a:ext>
            </a:extLst>
          </p:cNvPr>
          <p:cNvSpPr/>
          <p:nvPr/>
        </p:nvSpPr>
        <p:spPr>
          <a:xfrm>
            <a:off x="992463" y="1066800"/>
            <a:ext cx="1132368" cy="113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4649EA4-8C62-43F4-96FE-C9B3E7522383}"/>
              </a:ext>
            </a:extLst>
          </p:cNvPr>
          <p:cNvSpPr/>
          <p:nvPr/>
        </p:nvSpPr>
        <p:spPr>
          <a:xfrm>
            <a:off x="4472492" y="4504873"/>
            <a:ext cx="1132368" cy="113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4198E5F-CF96-43B7-B9DE-9060DBE5F7F7}"/>
              </a:ext>
            </a:extLst>
          </p:cNvPr>
          <p:cNvCxnSpPr/>
          <p:nvPr/>
        </p:nvCxnSpPr>
        <p:spPr>
          <a:xfrm>
            <a:off x="4580588" y="5909895"/>
            <a:ext cx="1359003" cy="0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3C7769C-675A-4F69-B919-A01B8E86FF51}"/>
              </a:ext>
            </a:extLst>
          </p:cNvPr>
          <p:cNvCxnSpPr>
            <a:cxnSpLocks/>
            <a:stCxn id="70" idx="3"/>
            <a:endCxn id="69" idx="3"/>
          </p:cNvCxnSpPr>
          <p:nvPr/>
        </p:nvCxnSpPr>
        <p:spPr>
          <a:xfrm>
            <a:off x="5939792" y="1219202"/>
            <a:ext cx="13985" cy="4407623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811AF6-6A2A-432D-AC5A-E2D3E10F99CD}"/>
              </a:ext>
            </a:extLst>
          </p:cNvPr>
          <p:cNvCxnSpPr/>
          <p:nvPr/>
        </p:nvCxnSpPr>
        <p:spPr>
          <a:xfrm>
            <a:off x="5947755" y="927965"/>
            <a:ext cx="1359003" cy="0"/>
          </a:xfrm>
          <a:prstGeom prst="line">
            <a:avLst/>
          </a:prstGeom>
          <a:ln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L-Shape 68">
            <a:extLst>
              <a:ext uri="{FF2B5EF4-FFF2-40B4-BE49-F238E27FC236}">
                <a16:creationId xmlns:a16="http://schemas.microsoft.com/office/drawing/2014/main" id="{F10F6432-6461-4170-8098-027ED0393A9B}"/>
              </a:ext>
            </a:extLst>
          </p:cNvPr>
          <p:cNvSpPr/>
          <p:nvPr/>
        </p:nvSpPr>
        <p:spPr>
          <a:xfrm flipH="1">
            <a:off x="5658908" y="5626823"/>
            <a:ext cx="334731" cy="334731"/>
          </a:xfrm>
          <a:prstGeom prst="corner">
            <a:avLst>
              <a:gd name="adj1" fmla="val 21989"/>
              <a:gd name="adj2" fmla="val 238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0" name="L-Shape 69">
            <a:extLst>
              <a:ext uri="{FF2B5EF4-FFF2-40B4-BE49-F238E27FC236}">
                <a16:creationId xmlns:a16="http://schemas.microsoft.com/office/drawing/2014/main" id="{C935EA05-1930-4248-AD3A-AE08E53FF908}"/>
              </a:ext>
            </a:extLst>
          </p:cNvPr>
          <p:cNvSpPr/>
          <p:nvPr/>
        </p:nvSpPr>
        <p:spPr>
          <a:xfrm flipV="1">
            <a:off x="5899927" y="884469"/>
            <a:ext cx="334731" cy="334731"/>
          </a:xfrm>
          <a:prstGeom prst="corner">
            <a:avLst>
              <a:gd name="adj1" fmla="val 21989"/>
              <a:gd name="adj2" fmla="val 238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3772C8C-3E5F-4E50-A9DD-D6E92B1E9B0E}"/>
              </a:ext>
            </a:extLst>
          </p:cNvPr>
          <p:cNvSpPr/>
          <p:nvPr/>
        </p:nvSpPr>
        <p:spPr>
          <a:xfrm>
            <a:off x="4375238" y="5824085"/>
            <a:ext cx="171620" cy="171620"/>
          </a:xfrm>
          <a:custGeom>
            <a:avLst/>
            <a:gdLst>
              <a:gd name="connsiteX0" fmla="*/ 114413 w 228826"/>
              <a:gd name="connsiteY0" fmla="*/ 44234 h 228826"/>
              <a:gd name="connsiteX1" fmla="*/ 44234 w 228826"/>
              <a:gd name="connsiteY1" fmla="*/ 114413 h 228826"/>
              <a:gd name="connsiteX2" fmla="*/ 114413 w 228826"/>
              <a:gd name="connsiteY2" fmla="*/ 184592 h 228826"/>
              <a:gd name="connsiteX3" fmla="*/ 184592 w 228826"/>
              <a:gd name="connsiteY3" fmla="*/ 114413 h 228826"/>
              <a:gd name="connsiteX4" fmla="*/ 114413 w 228826"/>
              <a:gd name="connsiteY4" fmla="*/ 44234 h 228826"/>
              <a:gd name="connsiteX5" fmla="*/ 114413 w 228826"/>
              <a:gd name="connsiteY5" fmla="*/ 0 h 228826"/>
              <a:gd name="connsiteX6" fmla="*/ 228826 w 228826"/>
              <a:gd name="connsiteY6" fmla="*/ 114413 h 228826"/>
              <a:gd name="connsiteX7" fmla="*/ 114413 w 228826"/>
              <a:gd name="connsiteY7" fmla="*/ 228826 h 228826"/>
              <a:gd name="connsiteX8" fmla="*/ 0 w 228826"/>
              <a:gd name="connsiteY8" fmla="*/ 114413 h 228826"/>
              <a:gd name="connsiteX9" fmla="*/ 114413 w 228826"/>
              <a:gd name="connsiteY9" fmla="*/ 0 h 2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26" h="228826">
                <a:moveTo>
                  <a:pt x="114413" y="44234"/>
                </a:moveTo>
                <a:cubicBezTo>
                  <a:pt x="75654" y="44234"/>
                  <a:pt x="44234" y="75654"/>
                  <a:pt x="44234" y="114413"/>
                </a:cubicBezTo>
                <a:cubicBezTo>
                  <a:pt x="44234" y="153172"/>
                  <a:pt x="75654" y="184592"/>
                  <a:pt x="114413" y="184592"/>
                </a:cubicBezTo>
                <a:cubicBezTo>
                  <a:pt x="153172" y="184592"/>
                  <a:pt x="184592" y="153172"/>
                  <a:pt x="184592" y="114413"/>
                </a:cubicBezTo>
                <a:cubicBezTo>
                  <a:pt x="184592" y="75654"/>
                  <a:pt x="153172" y="44234"/>
                  <a:pt x="114413" y="44234"/>
                </a:cubicBezTo>
                <a:close/>
                <a:moveTo>
                  <a:pt x="114413" y="0"/>
                </a:moveTo>
                <a:cubicBezTo>
                  <a:pt x="177602" y="0"/>
                  <a:pt x="228826" y="51224"/>
                  <a:pt x="228826" y="114413"/>
                </a:cubicBezTo>
                <a:cubicBezTo>
                  <a:pt x="228826" y="177602"/>
                  <a:pt x="177602" y="228826"/>
                  <a:pt x="114413" y="228826"/>
                </a:cubicBezTo>
                <a:cubicBezTo>
                  <a:pt x="51224" y="228826"/>
                  <a:pt x="0" y="177602"/>
                  <a:pt x="0" y="114413"/>
                </a:cubicBezTo>
                <a:cubicBezTo>
                  <a:pt x="0" y="51224"/>
                  <a:pt x="51224" y="0"/>
                  <a:pt x="114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701D714-F2D4-43BF-9991-F8ACB4F81D8E}"/>
              </a:ext>
            </a:extLst>
          </p:cNvPr>
          <p:cNvSpPr/>
          <p:nvPr/>
        </p:nvSpPr>
        <p:spPr>
          <a:xfrm>
            <a:off x="4351142" y="5799989"/>
            <a:ext cx="219812" cy="2198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12E3733-4976-47F2-9500-4672A42E6E32}"/>
              </a:ext>
            </a:extLst>
          </p:cNvPr>
          <p:cNvSpPr/>
          <p:nvPr/>
        </p:nvSpPr>
        <p:spPr>
          <a:xfrm>
            <a:off x="7324982" y="844365"/>
            <a:ext cx="171620" cy="171620"/>
          </a:xfrm>
          <a:custGeom>
            <a:avLst/>
            <a:gdLst>
              <a:gd name="connsiteX0" fmla="*/ 114413 w 228826"/>
              <a:gd name="connsiteY0" fmla="*/ 44234 h 228826"/>
              <a:gd name="connsiteX1" fmla="*/ 44234 w 228826"/>
              <a:gd name="connsiteY1" fmla="*/ 114413 h 228826"/>
              <a:gd name="connsiteX2" fmla="*/ 114413 w 228826"/>
              <a:gd name="connsiteY2" fmla="*/ 184592 h 228826"/>
              <a:gd name="connsiteX3" fmla="*/ 184592 w 228826"/>
              <a:gd name="connsiteY3" fmla="*/ 114413 h 228826"/>
              <a:gd name="connsiteX4" fmla="*/ 114413 w 228826"/>
              <a:gd name="connsiteY4" fmla="*/ 44234 h 228826"/>
              <a:gd name="connsiteX5" fmla="*/ 114413 w 228826"/>
              <a:gd name="connsiteY5" fmla="*/ 0 h 228826"/>
              <a:gd name="connsiteX6" fmla="*/ 228826 w 228826"/>
              <a:gd name="connsiteY6" fmla="*/ 114413 h 228826"/>
              <a:gd name="connsiteX7" fmla="*/ 114413 w 228826"/>
              <a:gd name="connsiteY7" fmla="*/ 228826 h 228826"/>
              <a:gd name="connsiteX8" fmla="*/ 0 w 228826"/>
              <a:gd name="connsiteY8" fmla="*/ 114413 h 228826"/>
              <a:gd name="connsiteX9" fmla="*/ 114413 w 228826"/>
              <a:gd name="connsiteY9" fmla="*/ 0 h 2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8826" h="228826">
                <a:moveTo>
                  <a:pt x="114413" y="44234"/>
                </a:moveTo>
                <a:cubicBezTo>
                  <a:pt x="75654" y="44234"/>
                  <a:pt x="44234" y="75654"/>
                  <a:pt x="44234" y="114413"/>
                </a:cubicBezTo>
                <a:cubicBezTo>
                  <a:pt x="44234" y="153172"/>
                  <a:pt x="75654" y="184592"/>
                  <a:pt x="114413" y="184592"/>
                </a:cubicBezTo>
                <a:cubicBezTo>
                  <a:pt x="153172" y="184592"/>
                  <a:pt x="184592" y="153172"/>
                  <a:pt x="184592" y="114413"/>
                </a:cubicBezTo>
                <a:cubicBezTo>
                  <a:pt x="184592" y="75654"/>
                  <a:pt x="153172" y="44234"/>
                  <a:pt x="114413" y="44234"/>
                </a:cubicBezTo>
                <a:close/>
                <a:moveTo>
                  <a:pt x="114413" y="0"/>
                </a:moveTo>
                <a:cubicBezTo>
                  <a:pt x="177602" y="0"/>
                  <a:pt x="228826" y="51224"/>
                  <a:pt x="228826" y="114413"/>
                </a:cubicBezTo>
                <a:cubicBezTo>
                  <a:pt x="228826" y="177602"/>
                  <a:pt x="177602" y="228826"/>
                  <a:pt x="114413" y="228826"/>
                </a:cubicBezTo>
                <a:cubicBezTo>
                  <a:pt x="51224" y="228826"/>
                  <a:pt x="0" y="177602"/>
                  <a:pt x="0" y="114413"/>
                </a:cubicBezTo>
                <a:cubicBezTo>
                  <a:pt x="0" y="51224"/>
                  <a:pt x="51224" y="0"/>
                  <a:pt x="114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44BB959-434E-478C-89AA-1EB54446AA71}"/>
              </a:ext>
            </a:extLst>
          </p:cNvPr>
          <p:cNvSpPr/>
          <p:nvPr/>
        </p:nvSpPr>
        <p:spPr>
          <a:xfrm>
            <a:off x="7300886" y="820269"/>
            <a:ext cx="219812" cy="21981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6890AF-CCCF-4677-B1F3-909142D93A46}"/>
              </a:ext>
            </a:extLst>
          </p:cNvPr>
          <p:cNvSpPr/>
          <p:nvPr/>
        </p:nvSpPr>
        <p:spPr>
          <a:xfrm>
            <a:off x="5899930" y="1304860"/>
            <a:ext cx="93711" cy="4477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2BB2C2-1084-451B-B99C-AE9EDAE087C1}"/>
              </a:ext>
            </a:extLst>
          </p:cNvPr>
          <p:cNvSpPr txBox="1"/>
          <p:nvPr/>
        </p:nvSpPr>
        <p:spPr>
          <a:xfrm>
            <a:off x="6618693" y="1219200"/>
            <a:ext cx="4540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225" dirty="0">
                <a:solidFill>
                  <a:srgbClr val="E83896"/>
                </a:solidFill>
                <a:latin typeface="Oswald Light" panose="00000400000000000000" pitchFamily="2" charset="0"/>
              </a:rPr>
              <a:t>사용자 책임</a:t>
            </a:r>
            <a:endParaRPr lang="en-IN" sz="4000" spc="225" dirty="0">
              <a:solidFill>
                <a:srgbClr val="E83896"/>
              </a:solidFill>
              <a:latin typeface="Oswald Light" panose="000004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A90A046-4358-4173-8D5C-57F6FC73AF30}"/>
              </a:ext>
            </a:extLst>
          </p:cNvPr>
          <p:cNvSpPr/>
          <p:nvPr/>
        </p:nvSpPr>
        <p:spPr>
          <a:xfrm>
            <a:off x="6778585" y="2773613"/>
            <a:ext cx="1755817" cy="45719"/>
          </a:xfrm>
          <a:prstGeom prst="rect">
            <a:avLst/>
          </a:prstGeom>
          <a:solidFill>
            <a:schemeClr val="bg1">
              <a:alpha val="24000"/>
            </a:schemeClr>
          </a:solidFill>
          <a:ln w="3175">
            <a:solidFill>
              <a:schemeClr val="bg1"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0CC3A8B-C4C3-4037-882F-5FAE2862E898}"/>
              </a:ext>
            </a:extLst>
          </p:cNvPr>
          <p:cNvSpPr/>
          <p:nvPr/>
        </p:nvSpPr>
        <p:spPr>
          <a:xfrm>
            <a:off x="6618693" y="3163514"/>
            <a:ext cx="454075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사용 전 기술 검사</a:t>
            </a: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승강기와 관련한 기록 및 문서의 유지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  <a:ea typeface="Arial"/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엘리베이터 운영을 책임질 최소 </a:t>
            </a:r>
            <a:r>
              <a:rPr lang="en-US" altLang="ko-KR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인을 지정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  <a:ea typeface="Arial"/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Montserrat" panose="00000500000000000000" pitchFamily="50" charset="0"/>
                <a:ea typeface="Arial"/>
                <a:cs typeface="Arial"/>
              </a:rPr>
              <a:t>지역 노동청에 엘리베이터 사용 신고</a:t>
            </a:r>
            <a:endParaRPr lang="en-US" sz="1600" dirty="0">
              <a:solidFill>
                <a:schemeClr val="bg1"/>
              </a:solidFill>
              <a:latin typeface="Montserrat" panose="00000500000000000000" pitchFamily="50" charset="0"/>
              <a:ea typeface="Arial"/>
              <a:cs typeface="Arial"/>
            </a:endParaRPr>
          </a:p>
        </p:txBody>
      </p:sp>
      <p:pic>
        <p:nvPicPr>
          <p:cNvPr id="80" name="Picture 79" descr="A picture containing city, way, outdoor, scene&#10;&#10;Description automatically generated">
            <a:extLst>
              <a:ext uri="{FF2B5EF4-FFF2-40B4-BE49-F238E27FC236}">
                <a16:creationId xmlns:a16="http://schemas.microsoft.com/office/drawing/2014/main" id="{A5E80E24-65A9-48DF-B87B-08F346920A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t="10775" r="30105" b="23579"/>
          <a:stretch/>
        </p:blipFill>
        <p:spPr>
          <a:xfrm>
            <a:off x="1032554" y="1101027"/>
            <a:ext cx="4532215" cy="45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434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3.33333E-6 0 L -1.01145 0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7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2.5E-6 0 L 0.94254 0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path" presetSubtype="0" repeatCount="indefinite" accel="50000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375E-6 -2.96296E-6 L 0.28503 -2.96296E-6 L 0.28503 0.50301 L -4.375E-6 0.50301 L -4.375E-6 -2.96296E-6 Z " pathEditMode="relative" rAng="0" ptsTypes="AAAAA">
                                      <p:cBhvr>
                                        <p:cTn id="58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2513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7" presetClass="path" presetSubtype="0" repeatCount="indefinite" accel="50000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25E-6 -1.85185E-6 L -0.28581 -1.85185E-6 L -0.28581 -0.50116 L -1.25E-6 -0.50116 L -1.25E-6 -1.85185E-6 Z " pathEditMode="relative" rAng="0" ptsTypes="AAAAA">
                                      <p:cBhvr>
                                        <p:cTn id="60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250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4.16667E-7 3.33333E-6 L 0.00117 0.54838 " pathEditMode="relative" rAng="0" ptsTypes="AA">
                                      <p:cBhvr>
                                        <p:cTn id="62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4" grpId="1" animBg="1"/>
      <p:bldP spid="65" grpId="0" animBg="1"/>
      <p:bldP spid="65" grpId="1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95AA3FDF-CB2F-482C-A18E-D529AF715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341"/>
          <a:stretch/>
        </p:blipFill>
        <p:spPr>
          <a:xfrm>
            <a:off x="603673" y="1"/>
            <a:ext cx="11588329" cy="6857999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658DC1E-3E6D-4934-A36A-C75824155A9F}"/>
              </a:ext>
            </a:extLst>
          </p:cNvPr>
          <p:cNvSpPr txBox="1"/>
          <p:nvPr/>
        </p:nvSpPr>
        <p:spPr>
          <a:xfrm>
            <a:off x="1166649" y="3379979"/>
            <a:ext cx="3874685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엘리베이터 관리 데이터베이스 구축</a:t>
            </a:r>
            <a:endParaRPr lang="en-US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indent="-2286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</a:rPr>
              <a:t>엘리베이터 검사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ko-KR" altLang="en-US" dirty="0">
                <a:solidFill>
                  <a:schemeClr val="bg1"/>
                </a:solidFill>
              </a:rPr>
              <a:t>시험 품질 개선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 algn="just"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bg1"/>
                </a:solidFill>
              </a:rPr>
              <a:t>국제협력을 증진하고 선진국으로 </a:t>
            </a:r>
            <a:r>
              <a:rPr lang="ko-KR" altLang="en-US" dirty="0" err="1">
                <a:solidFill>
                  <a:schemeClr val="bg1"/>
                </a:solidFill>
              </a:rPr>
              <a:t>부터</a:t>
            </a:r>
            <a:r>
              <a:rPr lang="ko-KR" altLang="en-US" dirty="0">
                <a:solidFill>
                  <a:schemeClr val="bg1"/>
                </a:solidFill>
              </a:rPr>
              <a:t> 관리 경험을 학습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!!1">
            <a:extLst>
              <a:ext uri="{FF2B5EF4-FFF2-40B4-BE49-F238E27FC236}">
                <a16:creationId xmlns:a16="http://schemas.microsoft.com/office/drawing/2014/main" id="{B4E80076-101F-4A81-980E-CB0521509D90}"/>
              </a:ext>
            </a:extLst>
          </p:cNvPr>
          <p:cNvSpPr/>
          <p:nvPr/>
        </p:nvSpPr>
        <p:spPr>
          <a:xfrm>
            <a:off x="-3048" y="3233981"/>
            <a:ext cx="606719" cy="3624019"/>
          </a:xfrm>
          <a:prstGeom prst="rect">
            <a:avLst/>
          </a:prstGeom>
          <a:solidFill>
            <a:srgbClr val="12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45E23A-F069-4D3B-A21F-47A1BD52FE05}"/>
              </a:ext>
            </a:extLst>
          </p:cNvPr>
          <p:cNvSpPr txBox="1"/>
          <p:nvPr/>
        </p:nvSpPr>
        <p:spPr>
          <a:xfrm>
            <a:off x="1166649" y="1059876"/>
            <a:ext cx="408752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ko-KR" altLang="en-US" sz="5400" b="1" spc="-113" dirty="0">
                <a:solidFill>
                  <a:srgbClr val="E4037E"/>
                </a:solidFill>
                <a:latin typeface="Montserrat" panose="00000500000000000000" pitchFamily="2" charset="0"/>
              </a:rPr>
              <a:t>비전</a:t>
            </a:r>
            <a:r>
              <a:rPr lang="en-IN" sz="5400" b="1" spc="-113" dirty="0">
                <a:solidFill>
                  <a:srgbClr val="E4037E"/>
                </a:solidFill>
                <a:latin typeface="Montserrat" panose="00000500000000000000" pitchFamily="2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en-IN" sz="5400" b="1" spc="-113" dirty="0">
                <a:solidFill>
                  <a:srgbClr val="E4037E"/>
                </a:solidFill>
                <a:latin typeface="Montserrat" panose="00000500000000000000" pitchFamily="2" charset="0"/>
              </a:rPr>
              <a:t>&amp; </a:t>
            </a:r>
            <a:r>
              <a:rPr lang="ko-KR" altLang="en-US" sz="5400" b="1" spc="-113" dirty="0">
                <a:solidFill>
                  <a:srgbClr val="E4037E"/>
                </a:solidFill>
                <a:latin typeface="Montserrat" panose="00000500000000000000" pitchFamily="2" charset="0"/>
              </a:rPr>
              <a:t>미션</a:t>
            </a:r>
            <a:endParaRPr lang="en-IN" sz="5400" b="1" spc="-113" dirty="0">
              <a:solidFill>
                <a:srgbClr val="E4037E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6079372-2AE5-42B0-A2DB-96171C9B8D57}"/>
              </a:ext>
            </a:extLst>
          </p:cNvPr>
          <p:cNvSpPr/>
          <p:nvPr/>
        </p:nvSpPr>
        <p:spPr>
          <a:xfrm rot="16200000">
            <a:off x="2094916" y="2347382"/>
            <a:ext cx="45719" cy="1716575"/>
          </a:xfrm>
          <a:prstGeom prst="roundRect">
            <a:avLst>
              <a:gd name="adj" fmla="val 47917"/>
            </a:avLst>
          </a:prstGeom>
          <a:gradFill>
            <a:gsLst>
              <a:gs pos="83000">
                <a:srgbClr val="00B050"/>
              </a:gs>
              <a:gs pos="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DF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20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9D42E-BEB8-4102-9316-076F1A60837B}"/>
              </a:ext>
            </a:extLst>
          </p:cNvPr>
          <p:cNvSpPr/>
          <p:nvPr/>
        </p:nvSpPr>
        <p:spPr>
          <a:xfrm>
            <a:off x="2328251" y="2332061"/>
            <a:ext cx="7755177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800" b="1" dirty="0">
                <a:solidFill>
                  <a:srgbClr val="E83896"/>
                </a:solidFill>
                <a:latin typeface="Montserrat" panose="00000500000000000000" pitchFamily="50" charset="0"/>
                <a:ea typeface="+mj-ea"/>
                <a:cs typeface="Mongolian Baiti" panose="03000500000000000000" pitchFamily="66" charset="0"/>
              </a:rPr>
              <a:t>경청해 주셔서 감사합니다</a:t>
            </a:r>
            <a:r>
              <a:rPr lang="en-US" sz="4800" b="1" kern="1200" dirty="0">
                <a:solidFill>
                  <a:srgbClr val="E83896"/>
                </a:solidFill>
                <a:latin typeface="Montserrat" panose="00000500000000000000" pitchFamily="50" charset="0"/>
                <a:ea typeface="+mj-ea"/>
                <a:cs typeface="Mongolian Baiti" panose="03000500000000000000" pitchFamily="66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BCC2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128;p16">
            <a:extLst>
              <a:ext uri="{FF2B5EF4-FFF2-40B4-BE49-F238E27FC236}">
                <a16:creationId xmlns:a16="http://schemas.microsoft.com/office/drawing/2014/main" id="{52234005-4E83-4AB2-A39E-B5443E454BE9}"/>
              </a:ext>
            </a:extLst>
          </p:cNvPr>
          <p:cNvSpPr txBox="1"/>
          <p:nvPr/>
        </p:nvSpPr>
        <p:spPr>
          <a:xfrm>
            <a:off x="4727635" y="5205933"/>
            <a:ext cx="2724300" cy="661468"/>
          </a:xfrm>
          <a:prstGeom prst="rect">
            <a:avLst/>
          </a:prstGeom>
          <a:solidFill>
            <a:srgbClr val="128791"/>
          </a:soli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ts val="1800"/>
              <a:buFont typeface="Times New Roman"/>
              <a:buNone/>
              <a:defRPr sz="18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  <a:ea typeface="Times New Roman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dirty="0">
                <a:solidFill>
                  <a:schemeClr val="bg1"/>
                </a:solidFill>
                <a:sym typeface="Times New Roman"/>
              </a:rPr>
              <a:t>결정</a:t>
            </a:r>
            <a:r>
              <a:rPr lang="en-US" altLang="ko-KR" dirty="0">
                <a:solidFill>
                  <a:schemeClr val="bg1"/>
                </a:solidFill>
                <a:sym typeface="Times New Roman"/>
              </a:rPr>
              <a:t>, </a:t>
            </a:r>
            <a:r>
              <a:rPr lang="ko-KR" altLang="en-US" dirty="0">
                <a:solidFill>
                  <a:schemeClr val="bg1"/>
                </a:solidFill>
                <a:sym typeface="Times New Roman"/>
              </a:rPr>
              <a:t>지침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Google Shape;136;p16">
            <a:extLst>
              <a:ext uri="{FF2B5EF4-FFF2-40B4-BE49-F238E27FC236}">
                <a16:creationId xmlns:a16="http://schemas.microsoft.com/office/drawing/2014/main" id="{239BE659-1B72-4723-84F7-AD7C0DEA0449}"/>
              </a:ext>
            </a:extLst>
          </p:cNvPr>
          <p:cNvSpPr txBox="1"/>
          <p:nvPr/>
        </p:nvSpPr>
        <p:spPr>
          <a:xfrm>
            <a:off x="4727635" y="2527771"/>
            <a:ext cx="2724300" cy="724155"/>
          </a:xfrm>
          <a:prstGeom prst="rect">
            <a:avLst/>
          </a:prstGeom>
          <a:solidFill>
            <a:srgbClr val="128791"/>
          </a:soli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ts val="1800"/>
              <a:buFont typeface="Times New Roman"/>
              <a:buNone/>
              <a:defRPr sz="18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  <a:ea typeface="Times New Roman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sz="2400" dirty="0">
                <a:solidFill>
                  <a:schemeClr val="bg1"/>
                </a:solidFill>
                <a:latin typeface="Tw Cen MT" panose="020B0602020104020603" pitchFamily="34" charset="0"/>
                <a:sym typeface="Times New Roman"/>
              </a:rPr>
              <a:t>법령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!!48">
            <a:extLst>
              <a:ext uri="{FF2B5EF4-FFF2-40B4-BE49-F238E27FC236}">
                <a16:creationId xmlns:a16="http://schemas.microsoft.com/office/drawing/2014/main" id="{16FEA449-E04C-4200-8C2E-919CC9728746}"/>
              </a:ext>
            </a:extLst>
          </p:cNvPr>
          <p:cNvSpPr txBox="1"/>
          <p:nvPr/>
        </p:nvSpPr>
        <p:spPr>
          <a:xfrm>
            <a:off x="4727635" y="1188689"/>
            <a:ext cx="2724300" cy="724155"/>
          </a:xfrm>
          <a:prstGeom prst="rect">
            <a:avLst/>
          </a:prstGeom>
          <a:solidFill>
            <a:srgbClr val="128791"/>
          </a:soli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CC00"/>
              </a:buClr>
              <a:buSzPts val="1800"/>
            </a:pP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anose="020B0602020104020603" pitchFamily="34" charset="0"/>
                <a:cs typeface="Times New Roman"/>
                <a:sym typeface="Times New Roman"/>
              </a:rPr>
              <a:t>법 </a:t>
            </a:r>
            <a:endParaRPr lang="en-US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Google Shape;127;p16">
            <a:extLst>
              <a:ext uri="{FF2B5EF4-FFF2-40B4-BE49-F238E27FC236}">
                <a16:creationId xmlns:a16="http://schemas.microsoft.com/office/drawing/2014/main" id="{A8B030FC-9DA3-4B2A-BDBE-8423F3D47EB8}"/>
              </a:ext>
            </a:extLst>
          </p:cNvPr>
          <p:cNvSpPr txBox="1"/>
          <p:nvPr/>
        </p:nvSpPr>
        <p:spPr>
          <a:xfrm>
            <a:off x="4727635" y="3866851"/>
            <a:ext cx="2724300" cy="724156"/>
          </a:xfrm>
          <a:prstGeom prst="rect">
            <a:avLst/>
          </a:prstGeom>
          <a:solidFill>
            <a:srgbClr val="128791"/>
          </a:solidFill>
          <a:ln w="9525" cap="flat" cmpd="sng">
            <a:solidFill>
              <a:srgbClr val="46AAC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ctr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ts val="1800"/>
              <a:buFont typeface="Times New Roman"/>
              <a:buNone/>
              <a:defRPr sz="1800" b="1" i="0" u="none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tserrat" panose="00000500000000000000" pitchFamily="50" charset="0"/>
                <a:ea typeface="Times New Roman"/>
                <a:cs typeface="Times New Roman"/>
              </a:defRPr>
            </a:lvl1pPr>
          </a:lstStyle>
          <a:p>
            <a:pPr>
              <a:spcAft>
                <a:spcPts val="0"/>
              </a:spcAft>
            </a:pPr>
            <a:r>
              <a:rPr lang="ko-KR" altLang="en-US" sz="2400" dirty="0">
                <a:solidFill>
                  <a:schemeClr val="bg1"/>
                </a:solidFill>
                <a:latin typeface="Tw Cen MT" panose="020B0602020104020603" pitchFamily="34" charset="0"/>
                <a:sym typeface="Times New Roman"/>
              </a:rPr>
              <a:t>회보</a:t>
            </a:r>
            <a:endParaRPr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7CFEAA-2147-45D1-BA61-DDE505B05CA0}"/>
              </a:ext>
            </a:extLst>
          </p:cNvPr>
          <p:cNvCxnSpPr>
            <a:stCxn id="32" idx="2"/>
            <a:endCxn id="31" idx="0"/>
          </p:cNvCxnSpPr>
          <p:nvPr/>
        </p:nvCxnSpPr>
        <p:spPr>
          <a:xfrm>
            <a:off x="6089784" y="1912843"/>
            <a:ext cx="0" cy="614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9514F0-0C08-48DA-8058-8A7D51B58DF7}"/>
              </a:ext>
            </a:extLst>
          </p:cNvPr>
          <p:cNvCxnSpPr>
            <a:stCxn id="31" idx="2"/>
            <a:endCxn id="33" idx="0"/>
          </p:cNvCxnSpPr>
          <p:nvPr/>
        </p:nvCxnSpPr>
        <p:spPr>
          <a:xfrm>
            <a:off x="6089784" y="3251925"/>
            <a:ext cx="0" cy="61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9157CD-C342-439F-BE1A-662BEDA7551B}"/>
              </a:ext>
            </a:extLst>
          </p:cNvPr>
          <p:cNvCxnSpPr>
            <a:stCxn id="33" idx="2"/>
            <a:endCxn id="30" idx="0"/>
          </p:cNvCxnSpPr>
          <p:nvPr/>
        </p:nvCxnSpPr>
        <p:spPr>
          <a:xfrm>
            <a:off x="6089784" y="4591006"/>
            <a:ext cx="0" cy="614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7C655F-5104-4502-9EDE-790BE9A86508}"/>
              </a:ext>
            </a:extLst>
          </p:cNvPr>
          <p:cNvGrpSpPr/>
          <p:nvPr/>
        </p:nvGrpSpPr>
        <p:grpSpPr>
          <a:xfrm>
            <a:off x="7451937" y="2527771"/>
            <a:ext cx="2971791" cy="2577613"/>
            <a:chOff x="5927934" y="2527769"/>
            <a:chExt cx="2971791" cy="2577613"/>
          </a:xfrm>
        </p:grpSpPr>
        <p:sp>
          <p:nvSpPr>
            <p:cNvPr id="11" name="Google Shape;168;p18">
              <a:extLst>
                <a:ext uri="{FF2B5EF4-FFF2-40B4-BE49-F238E27FC236}">
                  <a16:creationId xmlns:a16="http://schemas.microsoft.com/office/drawing/2014/main" id="{60FFA5B9-186C-44B5-93AC-AE4C94ADE63C}"/>
                </a:ext>
              </a:extLst>
            </p:cNvPr>
            <p:cNvSpPr txBox="1"/>
            <p:nvPr/>
          </p:nvSpPr>
          <p:spPr>
            <a:xfrm>
              <a:off x="6265638" y="2609972"/>
              <a:ext cx="2590799" cy="1569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46" indent="-171446" algn="just">
                <a:buClr>
                  <a:srgbClr val="128791"/>
                </a:buClr>
                <a:buSzPts val="1200"/>
                <a:buFont typeface="Courier New" panose="02070309020205020404" pitchFamily="49" charset="0"/>
                <a:buChar char="o"/>
              </a:pP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법령</a:t>
              </a: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No. 127/2007/ND-CP 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endParaRPr>
            </a:p>
            <a:p>
              <a:pPr algn="just">
                <a:buClr>
                  <a:srgbClr val="FF0000"/>
                </a:buClr>
                <a:buSzPts val="1200"/>
              </a:pPr>
              <a:r>
                <a:rPr lang="ko-KR" alt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표준 및 기술 규제에 관한 법 조항에 대한 세부사항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endParaRPr>
            </a:p>
            <a:p>
              <a:pPr marL="171446" indent="-171446" algn="just">
                <a:buClr>
                  <a:srgbClr val="128791"/>
                </a:buClr>
                <a:buSzPts val="1200"/>
                <a:buFont typeface="Courier New" panose="02070309020205020404" pitchFamily="49" charset="0"/>
                <a:buChar char="o"/>
              </a:pP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법령</a:t>
              </a: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No. 39/2016/ND-CP 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endParaRPr>
            </a:p>
            <a:p>
              <a:pPr algn="just">
                <a:buClr>
                  <a:srgbClr val="FF0000"/>
                </a:buClr>
                <a:buSzPts val="1200"/>
              </a:pPr>
              <a:r>
                <a:rPr lang="ko-KR" alt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작업안전 및 보건에 관한 법 조항 실행에 대한 세부사항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marL="171446" indent="-171446" algn="just">
                <a:buClr>
                  <a:srgbClr val="128791"/>
                </a:buClr>
                <a:buSzPts val="1200"/>
                <a:buFont typeface="Courier New" panose="02070309020205020404" pitchFamily="49" charset="0"/>
                <a:buChar char="o"/>
              </a:pP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법령</a:t>
              </a: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No. 78/2018/ND-CP</a:t>
              </a: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</a:t>
              </a:r>
            </a:p>
            <a:p>
              <a:pPr algn="just">
                <a:buClr>
                  <a:srgbClr val="FF0000"/>
                </a:buClr>
                <a:buSzPts val="1200"/>
              </a:pPr>
              <a:r>
                <a:rPr lang="ko-KR" alt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정부 법령</a:t>
              </a: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No. 127/2007 / ND-CP </a:t>
              </a:r>
              <a:r>
                <a:rPr lang="ko-KR" alt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조항의 개정 및 보완</a:t>
              </a:r>
              <a:endParaRPr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3CC959-8B5B-48EF-8A07-9A19BF8F49FB}"/>
                </a:ext>
              </a:extLst>
            </p:cNvPr>
            <p:cNvCxnSpPr>
              <a:stCxn id="31" idx="3"/>
            </p:cNvCxnSpPr>
            <p:nvPr/>
          </p:nvCxnSpPr>
          <p:spPr>
            <a:xfrm flipV="1">
              <a:off x="5927934" y="2889846"/>
              <a:ext cx="223405" cy="1"/>
            </a:xfrm>
            <a:prstGeom prst="line">
              <a:avLst/>
            </a:prstGeom>
            <a:ln>
              <a:solidFill>
                <a:srgbClr val="12879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9356C3-5AF6-492C-A362-EA52517DB177}"/>
                </a:ext>
              </a:extLst>
            </p:cNvPr>
            <p:cNvSpPr/>
            <p:nvPr/>
          </p:nvSpPr>
          <p:spPr>
            <a:xfrm>
              <a:off x="6151339" y="2527769"/>
              <a:ext cx="2748386" cy="2577613"/>
            </a:xfrm>
            <a:prstGeom prst="rect">
              <a:avLst/>
            </a:prstGeom>
            <a:noFill/>
            <a:ln>
              <a:solidFill>
                <a:srgbClr val="12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5DE3D1-BF75-43F0-912E-7013E5055612}"/>
              </a:ext>
            </a:extLst>
          </p:cNvPr>
          <p:cNvGrpSpPr/>
          <p:nvPr/>
        </p:nvGrpSpPr>
        <p:grpSpPr>
          <a:xfrm>
            <a:off x="7485169" y="907144"/>
            <a:ext cx="2943751" cy="1310133"/>
            <a:chOff x="5893943" y="1182510"/>
            <a:chExt cx="3010977" cy="860341"/>
          </a:xfrm>
        </p:grpSpPr>
        <p:sp>
          <p:nvSpPr>
            <p:cNvPr id="10" name="Google Shape;151;p17">
              <a:extLst>
                <a:ext uri="{FF2B5EF4-FFF2-40B4-BE49-F238E27FC236}">
                  <a16:creationId xmlns:a16="http://schemas.microsoft.com/office/drawing/2014/main" id="{FDE548EF-C2A8-4112-AFB1-CB81E36AA400}"/>
                </a:ext>
              </a:extLst>
            </p:cNvPr>
            <p:cNvSpPr txBox="1"/>
            <p:nvPr/>
          </p:nvSpPr>
          <p:spPr>
            <a:xfrm>
              <a:off x="6232734" y="1182510"/>
              <a:ext cx="2666999" cy="545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71446" indent="-171446" algn="just">
                <a:buClr>
                  <a:srgbClr val="128791"/>
                </a:buClr>
                <a:buSzPts val="1400"/>
                <a:buFont typeface="Courier New" panose="02070309020205020404" pitchFamily="49" charset="0"/>
                <a:buChar char="o"/>
              </a:pP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2006</a:t>
              </a: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년 표준 및 기술 규제에 관한 법</a:t>
              </a:r>
              <a:endParaRPr lang="en-US"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marL="171446" indent="-171446" algn="just">
                <a:buClr>
                  <a:srgbClr val="128791"/>
                </a:buClr>
                <a:buSzPts val="1400"/>
                <a:buFont typeface="Courier New" panose="02070309020205020404" pitchFamily="49" charset="0"/>
                <a:buChar char="o"/>
              </a:pP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</a:rPr>
                <a:t>2007</a:t>
              </a: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</a:rPr>
                <a:t>년 제품 품질에 관한 법</a:t>
              </a:r>
              <a:endParaRPr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marL="171446" indent="-171446" algn="just">
                <a:buClr>
                  <a:srgbClr val="128791"/>
                </a:buClr>
                <a:buSzPts val="1400"/>
                <a:buFont typeface="Courier New" panose="02070309020205020404" pitchFamily="49" charset="0"/>
                <a:buChar char="o"/>
              </a:pP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2015</a:t>
              </a: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년 </a:t>
              </a:r>
              <a:r>
                <a:rPr lang="en-US" altLang="ko-KR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OSH </a:t>
              </a: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법</a:t>
              </a:r>
              <a:endParaRPr sz="12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204B14D-7048-4E98-A437-E6849A3136D6}"/>
                </a:ext>
              </a:extLst>
            </p:cNvPr>
            <p:cNvSpPr/>
            <p:nvPr/>
          </p:nvSpPr>
          <p:spPr>
            <a:xfrm>
              <a:off x="6156534" y="1182510"/>
              <a:ext cx="2748386" cy="860341"/>
            </a:xfrm>
            <a:prstGeom prst="rect">
              <a:avLst/>
            </a:prstGeom>
            <a:noFill/>
            <a:ln>
              <a:solidFill>
                <a:srgbClr val="12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BE72CC-226F-4672-BC3B-BC2F6DFDB69F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5893943" y="1612680"/>
              <a:ext cx="262591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86010B-B3BE-4AFC-A7DF-DF3DE2088F67}"/>
              </a:ext>
            </a:extLst>
          </p:cNvPr>
          <p:cNvGrpSpPr/>
          <p:nvPr/>
        </p:nvGrpSpPr>
        <p:grpSpPr>
          <a:xfrm>
            <a:off x="1811560" y="3580240"/>
            <a:ext cx="2898835" cy="1353331"/>
            <a:chOff x="304799" y="3866850"/>
            <a:chExt cx="2898835" cy="724156"/>
          </a:xfrm>
        </p:grpSpPr>
        <p:sp>
          <p:nvSpPr>
            <p:cNvPr id="12" name="Google Shape;184;p19">
              <a:extLst>
                <a:ext uri="{FF2B5EF4-FFF2-40B4-BE49-F238E27FC236}">
                  <a16:creationId xmlns:a16="http://schemas.microsoft.com/office/drawing/2014/main" id="{47D75B63-89BA-48E1-AEFF-134877A3D0CF}"/>
                </a:ext>
              </a:extLst>
            </p:cNvPr>
            <p:cNvSpPr txBox="1"/>
            <p:nvPr/>
          </p:nvSpPr>
          <p:spPr>
            <a:xfrm>
              <a:off x="315685" y="3909435"/>
              <a:ext cx="2726615" cy="559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buClr>
                  <a:srgbClr val="C00000"/>
                </a:buClr>
                <a:buSzPts val="1600"/>
              </a:pPr>
              <a:r>
                <a:rPr lang="ko-KR" alt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국가 기술 규제가 발표된 회보</a:t>
              </a:r>
              <a:r>
                <a:rPr lang="en-US" sz="1200" b="1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</a:t>
              </a:r>
            </a:p>
            <a:p>
              <a:pPr algn="just">
                <a:buClr>
                  <a:srgbClr val="C00000"/>
                </a:buClr>
                <a:buSzPts val="1600"/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QCVN 02: 2011/BLĐTBXH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algn="just">
                <a:buClr>
                  <a:srgbClr val="C00000"/>
                </a:buClr>
                <a:buSzPts val="1600"/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QCVN 18: 2013/BLĐTBXH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algn="just">
                <a:buClr>
                  <a:srgbClr val="C00000"/>
                </a:buClr>
                <a:buSzPts val="1600"/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QCVN 26: 2016/BLĐTBXH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algn="just">
                <a:buClr>
                  <a:srgbClr val="C00000"/>
                </a:buClr>
                <a:buSzPts val="1600"/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QCVN 32: 2018/BLĐTBXH</a:t>
              </a:r>
              <a:endParaRPr lang="en-US"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  <a:p>
              <a:pPr algn="just">
                <a:buClr>
                  <a:srgbClr val="FFC000"/>
                </a:buClr>
                <a:buSzPts val="1200"/>
              </a:pPr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QCVN 02: 2019/BLĐTBXH</a:t>
              </a:r>
              <a:endParaRPr sz="1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B89D44A-7128-44FA-92B7-E868EBE40747}"/>
                </a:ext>
              </a:extLst>
            </p:cNvPr>
            <p:cNvSpPr/>
            <p:nvPr/>
          </p:nvSpPr>
          <p:spPr>
            <a:xfrm>
              <a:off x="304799" y="3866850"/>
              <a:ext cx="2748386" cy="724156"/>
            </a:xfrm>
            <a:prstGeom prst="rect">
              <a:avLst/>
            </a:prstGeom>
            <a:noFill/>
            <a:ln>
              <a:solidFill>
                <a:srgbClr val="1287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B84E06F-07A0-4B2F-AF78-7E5DADF46F04}"/>
                </a:ext>
              </a:extLst>
            </p:cNvPr>
            <p:cNvCxnSpPr>
              <a:cxnSpLocks/>
              <a:stCxn id="29" idx="3"/>
              <a:endCxn id="33" idx="1"/>
            </p:cNvCxnSpPr>
            <p:nvPr/>
          </p:nvCxnSpPr>
          <p:spPr>
            <a:xfrm>
              <a:off x="3053185" y="4228928"/>
              <a:ext cx="150449" cy="0"/>
            </a:xfrm>
            <a:prstGeom prst="line">
              <a:avLst/>
            </a:prstGeom>
            <a:ln>
              <a:solidFill>
                <a:srgbClr val="1287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ặp mặt Đại biểu Quốc hội Khóa XIII - Thư viện ảnh">
            <a:extLst>
              <a:ext uri="{FF2B5EF4-FFF2-40B4-BE49-F238E27FC236}">
                <a16:creationId xmlns:a16="http://schemas.microsoft.com/office/drawing/2014/main" id="{CDBA9778-AC34-4051-B9C4-E23F4CCD6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t="2017" r="11485" b="35068"/>
          <a:stretch/>
        </p:blipFill>
        <p:spPr bwMode="auto">
          <a:xfrm>
            <a:off x="5418904" y="437713"/>
            <a:ext cx="1341763" cy="72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!!1">
            <a:extLst>
              <a:ext uri="{FF2B5EF4-FFF2-40B4-BE49-F238E27FC236}">
                <a16:creationId xmlns:a16="http://schemas.microsoft.com/office/drawing/2014/main" id="{F9B5A9A8-335C-4452-9C49-92F798C7FE45}"/>
              </a:ext>
            </a:extLst>
          </p:cNvPr>
          <p:cNvSpPr txBox="1"/>
          <p:nvPr/>
        </p:nvSpPr>
        <p:spPr>
          <a:xfrm>
            <a:off x="-237868" y="502373"/>
            <a:ext cx="4419600" cy="2090609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Arial"/>
              <a:buNone/>
              <a:defRPr sz="2000" b="1" i="0" u="none">
                <a:solidFill>
                  <a:srgbClr val="FFC000"/>
                </a:solidFill>
                <a:latin typeface="Arial"/>
                <a:ea typeface="Arial"/>
                <a:cs typeface="Arial"/>
              </a:defRPr>
            </a:lvl1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dirty="0">
                <a:ln w="11430"/>
                <a:solidFill>
                  <a:srgbClr val="E8389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tserrat" panose="00000500000000000000" pitchFamily="50" charset="0"/>
                <a:ea typeface="+mj-ea"/>
                <a:cs typeface="+mj-cs"/>
                <a:sym typeface="Arial"/>
              </a:rPr>
              <a:t>베트남 승강기 관리시스템</a:t>
            </a:r>
            <a:endParaRPr lang="en-US" sz="3600" dirty="0">
              <a:ln w="11430"/>
              <a:solidFill>
                <a:srgbClr val="E8389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tserrat" panose="00000500000000000000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0645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7A4264A-7269-4F4A-B435-52ECD012D1B3}"/>
              </a:ext>
            </a:extLst>
          </p:cNvPr>
          <p:cNvSpPr/>
          <p:nvPr/>
        </p:nvSpPr>
        <p:spPr>
          <a:xfrm>
            <a:off x="-5539" y="0"/>
            <a:ext cx="1219753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algn="ctr" rotWithShape="0">
              <a:schemeClr val="bg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E2367-2C6F-4D76-B636-626CC94F9DB5}"/>
              </a:ext>
            </a:extLst>
          </p:cNvPr>
          <p:cNvSpPr txBox="1"/>
          <p:nvPr/>
        </p:nvSpPr>
        <p:spPr>
          <a:xfrm>
            <a:off x="1218655" y="828554"/>
            <a:ext cx="3524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buClr>
                <a:srgbClr val="002060"/>
              </a:buClr>
              <a:buSzPts val="2000"/>
            </a:pPr>
            <a:r>
              <a:rPr lang="ko-KR" altLang="en-US" sz="4400" b="1" dirty="0">
                <a:solidFill>
                  <a:srgbClr val="E4037E"/>
                </a:solidFill>
                <a:latin typeface="Montserrat" panose="00000500000000000000" pitchFamily="2" charset="0"/>
              </a:rPr>
              <a:t>현황</a:t>
            </a:r>
            <a:endParaRPr lang="en-IN" sz="3600" kern="1500" spc="260" dirty="0">
              <a:solidFill>
                <a:srgbClr val="70BCC2"/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Picture 28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F0D2A39F-047B-4CBB-A10F-EAC311323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5" t="2222" r="23253" b="-2222"/>
          <a:stretch/>
        </p:blipFill>
        <p:spPr>
          <a:xfrm>
            <a:off x="5961597" y="2"/>
            <a:ext cx="6201208" cy="7010399"/>
          </a:xfrm>
          <a:prstGeom prst="rect">
            <a:avLst/>
          </a:prstGeom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E35EA4C-4100-4837-932E-970979D1CDD0}"/>
              </a:ext>
            </a:extLst>
          </p:cNvPr>
          <p:cNvSpPr/>
          <p:nvPr/>
        </p:nvSpPr>
        <p:spPr>
          <a:xfrm flipV="1">
            <a:off x="0" y="19053"/>
            <a:ext cx="1035051" cy="984977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C175C3-FF85-47A0-828A-B31F018A4939}"/>
              </a:ext>
            </a:extLst>
          </p:cNvPr>
          <p:cNvSpPr/>
          <p:nvPr/>
        </p:nvSpPr>
        <p:spPr>
          <a:xfrm>
            <a:off x="5961597" y="0"/>
            <a:ext cx="6230403" cy="3581400"/>
          </a:xfrm>
          <a:prstGeom prst="rect">
            <a:avLst/>
          </a:prstGeom>
          <a:solidFill>
            <a:srgbClr val="12879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3DB7FE-8765-47F0-80FE-F4FA354FCBAB}"/>
              </a:ext>
            </a:extLst>
          </p:cNvPr>
          <p:cNvSpPr/>
          <p:nvPr/>
        </p:nvSpPr>
        <p:spPr>
          <a:xfrm>
            <a:off x="5961597" y="3563236"/>
            <a:ext cx="6230403" cy="3294765"/>
          </a:xfrm>
          <a:prstGeom prst="rect">
            <a:avLst/>
          </a:prstGeom>
          <a:solidFill>
            <a:srgbClr val="70BCC2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6E5914E-08A2-420F-8936-320D319D4D93}"/>
              </a:ext>
            </a:extLst>
          </p:cNvPr>
          <p:cNvSpPr/>
          <p:nvPr/>
        </p:nvSpPr>
        <p:spPr>
          <a:xfrm flipH="1" flipV="1">
            <a:off x="7580846" y="381002"/>
            <a:ext cx="4179353" cy="6248399"/>
          </a:xfrm>
          <a:prstGeom prst="rtTriangl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C198363-7806-42B8-8E56-C38EAD87B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56" y="3429001"/>
            <a:ext cx="2272749" cy="189725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4D751FE-0C37-4780-A596-CC173B340C7D}"/>
              </a:ext>
            </a:extLst>
          </p:cNvPr>
          <p:cNvSpPr txBox="1"/>
          <p:nvPr/>
        </p:nvSpPr>
        <p:spPr>
          <a:xfrm>
            <a:off x="6399750" y="1275575"/>
            <a:ext cx="4897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베트남에서 설치 및 사용되는 엘리베이터 </a:t>
            </a:r>
            <a:endParaRPr lang="en-IN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8AD517-F3CA-4C83-A550-DD713D3FDB0E}"/>
              </a:ext>
            </a:extLst>
          </p:cNvPr>
          <p:cNvSpPr txBox="1"/>
          <p:nvPr/>
        </p:nvSpPr>
        <p:spPr>
          <a:xfrm>
            <a:off x="6404629" y="3898687"/>
            <a:ext cx="2303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시장에서 </a:t>
            </a:r>
            <a:endParaRPr lang="en-IN" sz="2000" b="1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4F1FA3-A815-4402-A3BE-577A9C9C686C}"/>
              </a:ext>
            </a:extLst>
          </p:cNvPr>
          <p:cNvGrpSpPr/>
          <p:nvPr/>
        </p:nvGrpSpPr>
        <p:grpSpPr>
          <a:xfrm>
            <a:off x="7085550" y="2133600"/>
            <a:ext cx="3147409" cy="489600"/>
            <a:chOff x="4624991" y="2209800"/>
            <a:chExt cx="3147409" cy="4896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9CE43C8-9F8A-47F7-AD7E-858E545265A0}"/>
                </a:ext>
              </a:extLst>
            </p:cNvPr>
            <p:cNvSpPr/>
            <p:nvPr/>
          </p:nvSpPr>
          <p:spPr>
            <a:xfrm>
              <a:off x="4624991" y="2209800"/>
              <a:ext cx="3147409" cy="489600"/>
            </a:xfrm>
            <a:prstGeom prst="rect">
              <a:avLst/>
            </a:prstGeom>
            <a:solidFill>
              <a:srgbClr val="E8389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45BDC3-CAE5-4569-9D09-9C0CF30C87AA}"/>
                </a:ext>
              </a:extLst>
            </p:cNvPr>
            <p:cNvSpPr txBox="1"/>
            <p:nvPr/>
          </p:nvSpPr>
          <p:spPr>
            <a:xfrm>
              <a:off x="4705643" y="2255966"/>
              <a:ext cx="24571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총 </a:t>
              </a:r>
              <a:r>
                <a:rPr lang="en-IN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300.000 </a:t>
              </a:r>
              <a:endParaRPr lang="en-IN" sz="16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4D921C-C1A4-4991-8FA4-E4E3B85B1EB8}"/>
              </a:ext>
            </a:extLst>
          </p:cNvPr>
          <p:cNvGrpSpPr/>
          <p:nvPr/>
        </p:nvGrpSpPr>
        <p:grpSpPr>
          <a:xfrm>
            <a:off x="7085550" y="4687526"/>
            <a:ext cx="3147409" cy="489599"/>
            <a:chOff x="4590067" y="4844400"/>
            <a:chExt cx="3147409" cy="489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9796F0-D637-4D76-8512-70F136E7464A}"/>
                </a:ext>
              </a:extLst>
            </p:cNvPr>
            <p:cNvSpPr/>
            <p:nvPr/>
          </p:nvSpPr>
          <p:spPr>
            <a:xfrm>
              <a:off x="4590067" y="4844400"/>
              <a:ext cx="3147409" cy="489600"/>
            </a:xfrm>
            <a:prstGeom prst="rect">
              <a:avLst/>
            </a:prstGeom>
            <a:solidFill>
              <a:srgbClr val="E838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76426C-5261-411E-999E-A307100F5C2C}"/>
                </a:ext>
              </a:extLst>
            </p:cNvPr>
            <p:cNvSpPr txBox="1"/>
            <p:nvPr/>
          </p:nvSpPr>
          <p:spPr>
            <a:xfrm>
              <a:off x="4697318" y="4922966"/>
              <a:ext cx="2412492" cy="36933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년간 </a:t>
              </a:r>
              <a:r>
                <a:rPr lang="en-IN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8000</a:t>
              </a:r>
              <a:r>
                <a:rPr lang="ko-KR" altLang="en-US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대</a:t>
              </a:r>
              <a:endParaRPr lang="en-IN" sz="1600" b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5C82575C-8BAC-41D1-9FDE-9A1E2E0A5968}"/>
              </a:ext>
            </a:extLst>
          </p:cNvPr>
          <p:cNvSpPr/>
          <p:nvPr/>
        </p:nvSpPr>
        <p:spPr>
          <a:xfrm flipV="1">
            <a:off x="4045744" y="7322631"/>
            <a:ext cx="6622256" cy="100217"/>
          </a:xfrm>
          <a:prstGeom prst="rect">
            <a:avLst/>
          </a:prstGeom>
          <a:gradFill flip="none" rotWithShape="1">
            <a:gsLst>
              <a:gs pos="100000">
                <a:srgbClr val="F1E9DA"/>
              </a:gs>
              <a:gs pos="0">
                <a:srgbClr val="1287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B399966-738B-49EC-8E16-A699C86C7E5A}"/>
              </a:ext>
            </a:extLst>
          </p:cNvPr>
          <p:cNvSpPr/>
          <p:nvPr/>
        </p:nvSpPr>
        <p:spPr>
          <a:xfrm flipV="1">
            <a:off x="8367745" y="-1994301"/>
            <a:ext cx="1819499" cy="64061"/>
          </a:xfrm>
          <a:prstGeom prst="rect">
            <a:avLst/>
          </a:prstGeom>
          <a:gradFill>
            <a:gsLst>
              <a:gs pos="0">
                <a:srgbClr val="D90368"/>
              </a:gs>
              <a:gs pos="77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859EEF0-1C4B-4F36-BBE0-D4F7CDCB1D0F}"/>
              </a:ext>
            </a:extLst>
          </p:cNvPr>
          <p:cNvSpPr/>
          <p:nvPr/>
        </p:nvSpPr>
        <p:spPr>
          <a:xfrm flipV="1">
            <a:off x="9401432" y="-1929272"/>
            <a:ext cx="785811" cy="64060"/>
          </a:xfrm>
          <a:prstGeom prst="rect">
            <a:avLst/>
          </a:prstGeom>
          <a:gradFill>
            <a:gsLst>
              <a:gs pos="0">
                <a:srgbClr val="128791"/>
              </a:gs>
              <a:gs pos="77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</p:spTree>
    <p:extLst>
      <p:ext uri="{BB962C8B-B14F-4D97-AF65-F5344CB8AC3E}">
        <p14:creationId xmlns:p14="http://schemas.microsoft.com/office/powerpoint/2010/main" val="360811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8791"/>
            </a:gs>
            <a:gs pos="100000">
              <a:schemeClr val="bg1">
                <a:lumMod val="8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7FC45E19-B9B1-40D0-ABA6-1349EAFF1642}"/>
              </a:ext>
            </a:extLst>
          </p:cNvPr>
          <p:cNvSpPr/>
          <p:nvPr/>
        </p:nvSpPr>
        <p:spPr>
          <a:xfrm flipV="1">
            <a:off x="10372504" y="865420"/>
            <a:ext cx="1819499" cy="64061"/>
          </a:xfrm>
          <a:prstGeom prst="rect">
            <a:avLst/>
          </a:prstGeom>
          <a:gradFill>
            <a:gsLst>
              <a:gs pos="0">
                <a:srgbClr val="D90368"/>
              </a:gs>
              <a:gs pos="77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A3D59E0-78D0-40D8-9DA6-48507CAB4044}"/>
              </a:ext>
            </a:extLst>
          </p:cNvPr>
          <p:cNvSpPr/>
          <p:nvPr/>
        </p:nvSpPr>
        <p:spPr>
          <a:xfrm>
            <a:off x="1775925" y="1626626"/>
            <a:ext cx="1788809" cy="3815993"/>
          </a:xfrm>
          <a:custGeom>
            <a:avLst/>
            <a:gdLst>
              <a:gd name="connsiteX0" fmla="*/ 2385079 w 2385079"/>
              <a:gd name="connsiteY0" fmla="*/ 0 h 5087990"/>
              <a:gd name="connsiteX1" fmla="*/ 2385079 w 2385079"/>
              <a:gd name="connsiteY1" fmla="*/ 5087990 h 5087990"/>
              <a:gd name="connsiteX2" fmla="*/ 2291473 w 2385079"/>
              <a:gd name="connsiteY2" fmla="*/ 5083263 h 5087990"/>
              <a:gd name="connsiteX3" fmla="*/ 0 w 2385079"/>
              <a:gd name="connsiteY3" fmla="*/ 2543995 h 5087990"/>
              <a:gd name="connsiteX4" fmla="*/ 2291473 w 2385079"/>
              <a:gd name="connsiteY4" fmla="*/ 4727 h 508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079" h="5087990">
                <a:moveTo>
                  <a:pt x="2385079" y="0"/>
                </a:moveTo>
                <a:lnTo>
                  <a:pt x="2385079" y="5087990"/>
                </a:lnTo>
                <a:lnTo>
                  <a:pt x="2291473" y="5083263"/>
                </a:lnTo>
                <a:cubicBezTo>
                  <a:pt x="1004387" y="4952552"/>
                  <a:pt x="0" y="3865567"/>
                  <a:pt x="0" y="2543995"/>
                </a:cubicBezTo>
                <a:cubicBezTo>
                  <a:pt x="0" y="1222423"/>
                  <a:pt x="1004387" y="135438"/>
                  <a:pt x="2291473" y="4727"/>
                </a:cubicBezTo>
                <a:close/>
              </a:path>
            </a:pathLst>
          </a:custGeom>
          <a:solidFill>
            <a:srgbClr val="F1E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118051-E4BF-42FD-A0C1-CEFED88C82C4}"/>
              </a:ext>
            </a:extLst>
          </p:cNvPr>
          <p:cNvSpPr/>
          <p:nvPr/>
        </p:nvSpPr>
        <p:spPr>
          <a:xfrm>
            <a:off x="3245645" y="3534621"/>
            <a:ext cx="800100" cy="3323380"/>
          </a:xfrm>
          <a:prstGeom prst="rect">
            <a:avLst/>
          </a:prstGeom>
          <a:solidFill>
            <a:srgbClr val="F1E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31BA20-E3FE-456F-B486-5FD1B278F9AC}"/>
              </a:ext>
            </a:extLst>
          </p:cNvPr>
          <p:cNvSpPr/>
          <p:nvPr/>
        </p:nvSpPr>
        <p:spPr>
          <a:xfrm>
            <a:off x="2881313" y="2"/>
            <a:ext cx="1528763" cy="4086225"/>
          </a:xfrm>
          <a:prstGeom prst="rect">
            <a:avLst/>
          </a:prstGeom>
          <a:solidFill>
            <a:srgbClr val="F1E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556CBE-4BBE-451C-ADC4-46170E58BB0A}"/>
              </a:ext>
            </a:extLst>
          </p:cNvPr>
          <p:cNvSpPr/>
          <p:nvPr/>
        </p:nvSpPr>
        <p:spPr>
          <a:xfrm>
            <a:off x="2155372" y="857251"/>
            <a:ext cx="3069773" cy="4106636"/>
          </a:xfrm>
          <a:custGeom>
            <a:avLst/>
            <a:gdLst>
              <a:gd name="connsiteX0" fmla="*/ 1 w 4093030"/>
              <a:gd name="connsiteY0" fmla="*/ 0 h 5475515"/>
              <a:gd name="connsiteX1" fmla="*/ 508001 w 4093030"/>
              <a:gd name="connsiteY1" fmla="*/ 0 h 5475515"/>
              <a:gd name="connsiteX2" fmla="*/ 508001 w 4093030"/>
              <a:gd name="connsiteY2" fmla="*/ 3429000 h 5475515"/>
              <a:gd name="connsiteX3" fmla="*/ 514985 w 4093030"/>
              <a:gd name="connsiteY3" fmla="*/ 3429000 h 5475515"/>
              <a:gd name="connsiteX4" fmla="*/ 2046515 w 4093030"/>
              <a:gd name="connsiteY4" fmla="*/ 4960530 h 5475515"/>
              <a:gd name="connsiteX5" fmla="*/ 3578045 w 4093030"/>
              <a:gd name="connsiteY5" fmla="*/ 3429000 h 5475515"/>
              <a:gd name="connsiteX6" fmla="*/ 3316484 w 4093030"/>
              <a:gd name="connsiteY6" fmla="*/ 2572707 h 5475515"/>
              <a:gd name="connsiteX7" fmla="*/ 3311690 w 4093030"/>
              <a:gd name="connsiteY7" fmla="*/ 2566296 h 5475515"/>
              <a:gd name="connsiteX8" fmla="*/ 3317622 w 4093030"/>
              <a:gd name="connsiteY8" fmla="*/ 2562056 h 5475515"/>
              <a:gd name="connsiteX9" fmla="*/ 3291661 w 4093030"/>
              <a:gd name="connsiteY9" fmla="*/ 2523477 h 5475515"/>
              <a:gd name="connsiteX10" fmla="*/ 3271700 w 4093030"/>
              <a:gd name="connsiteY10" fmla="*/ 2424419 h 5475515"/>
              <a:gd name="connsiteX11" fmla="*/ 3525700 w 4093030"/>
              <a:gd name="connsiteY11" fmla="*/ 2169932 h 5475515"/>
              <a:gd name="connsiteX12" fmla="*/ 3705305 w 4093030"/>
              <a:gd name="connsiteY12" fmla="*/ 2244470 h 5475515"/>
              <a:gd name="connsiteX13" fmla="*/ 3723683 w 4093030"/>
              <a:gd name="connsiteY13" fmla="*/ 2271781 h 5475515"/>
              <a:gd name="connsiteX14" fmla="*/ 3730032 w 4093030"/>
              <a:gd name="connsiteY14" fmla="*/ 2267242 h 5475515"/>
              <a:gd name="connsiteX15" fmla="*/ 3753794 w 4093030"/>
              <a:gd name="connsiteY15" fmla="*/ 2300134 h 5475515"/>
              <a:gd name="connsiteX16" fmla="*/ 4093030 w 4093030"/>
              <a:gd name="connsiteY16" fmla="*/ 3429000 h 5475515"/>
              <a:gd name="connsiteX17" fmla="*/ 2046515 w 4093030"/>
              <a:gd name="connsiteY17" fmla="*/ 5475515 h 5475515"/>
              <a:gd name="connsiteX18" fmla="*/ 0 w 4093030"/>
              <a:gd name="connsiteY18" fmla="*/ 3429000 h 5475515"/>
              <a:gd name="connsiteX19" fmla="*/ 1 w 4093030"/>
              <a:gd name="connsiteY19" fmla="*/ 3428978 h 547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93030" h="5475515">
                <a:moveTo>
                  <a:pt x="1" y="0"/>
                </a:moveTo>
                <a:lnTo>
                  <a:pt x="508001" y="0"/>
                </a:lnTo>
                <a:lnTo>
                  <a:pt x="508001" y="3429000"/>
                </a:lnTo>
                <a:lnTo>
                  <a:pt x="514985" y="3429000"/>
                </a:lnTo>
                <a:cubicBezTo>
                  <a:pt x="514985" y="4274841"/>
                  <a:pt x="1200674" y="4960530"/>
                  <a:pt x="2046515" y="4960530"/>
                </a:cubicBezTo>
                <a:cubicBezTo>
                  <a:pt x="2892356" y="4960530"/>
                  <a:pt x="3578045" y="4274841"/>
                  <a:pt x="3578045" y="3429000"/>
                </a:cubicBezTo>
                <a:cubicBezTo>
                  <a:pt x="3578045" y="3111810"/>
                  <a:pt x="3481620" y="2817141"/>
                  <a:pt x="3316484" y="2572707"/>
                </a:cubicBezTo>
                <a:lnTo>
                  <a:pt x="3311690" y="2566296"/>
                </a:lnTo>
                <a:lnTo>
                  <a:pt x="3317622" y="2562056"/>
                </a:lnTo>
                <a:lnTo>
                  <a:pt x="3291661" y="2523477"/>
                </a:lnTo>
                <a:cubicBezTo>
                  <a:pt x="3278808" y="2493030"/>
                  <a:pt x="3271700" y="2459556"/>
                  <a:pt x="3271700" y="2424419"/>
                </a:cubicBezTo>
                <a:cubicBezTo>
                  <a:pt x="3271700" y="2283870"/>
                  <a:pt x="3385420" y="2169932"/>
                  <a:pt x="3525700" y="2169932"/>
                </a:cubicBezTo>
                <a:cubicBezTo>
                  <a:pt x="3595840" y="2169932"/>
                  <a:pt x="3659340" y="2198417"/>
                  <a:pt x="3705305" y="2244470"/>
                </a:cubicBezTo>
                <a:lnTo>
                  <a:pt x="3723683" y="2271781"/>
                </a:lnTo>
                <a:lnTo>
                  <a:pt x="3730032" y="2267242"/>
                </a:lnTo>
                <a:lnTo>
                  <a:pt x="3753794" y="2300134"/>
                </a:lnTo>
                <a:cubicBezTo>
                  <a:pt x="3968177" y="2623712"/>
                  <a:pt x="4093030" y="3011776"/>
                  <a:pt x="4093030" y="3429000"/>
                </a:cubicBezTo>
                <a:cubicBezTo>
                  <a:pt x="4093030" y="4559259"/>
                  <a:pt x="3176774" y="5475515"/>
                  <a:pt x="2046515" y="5475515"/>
                </a:cubicBezTo>
                <a:cubicBezTo>
                  <a:pt x="916256" y="5475515"/>
                  <a:pt x="0" y="4559259"/>
                  <a:pt x="0" y="3429000"/>
                </a:cubicBezTo>
                <a:lnTo>
                  <a:pt x="1" y="3428978"/>
                </a:lnTo>
                <a:close/>
              </a:path>
            </a:pathLst>
          </a:custGeom>
          <a:gradFill flip="none" rotWithShape="1">
            <a:gsLst>
              <a:gs pos="0">
                <a:srgbClr val="E4037E"/>
              </a:gs>
              <a:gs pos="82000">
                <a:srgbClr val="12879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A2E7765-A7AC-4C65-947B-C7994CB8BDD4}"/>
              </a:ext>
            </a:extLst>
          </p:cNvPr>
          <p:cNvSpPr/>
          <p:nvPr/>
        </p:nvSpPr>
        <p:spPr>
          <a:xfrm>
            <a:off x="2565649" y="2304393"/>
            <a:ext cx="2249219" cy="224921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8C3916-95B0-4280-9D40-BAC1C004B224}"/>
              </a:ext>
            </a:extLst>
          </p:cNvPr>
          <p:cNvSpPr/>
          <p:nvPr/>
        </p:nvSpPr>
        <p:spPr>
          <a:xfrm>
            <a:off x="2565649" y="2304393"/>
            <a:ext cx="2249219" cy="2249219"/>
          </a:xfrm>
          <a:prstGeom prst="ellipse">
            <a:avLst/>
          </a:prstGeom>
          <a:solidFill>
            <a:srgbClr val="54138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8A18AB-A03C-463E-813E-75F14ECE6502}"/>
              </a:ext>
            </a:extLst>
          </p:cNvPr>
          <p:cNvSpPr txBox="1"/>
          <p:nvPr/>
        </p:nvSpPr>
        <p:spPr>
          <a:xfrm>
            <a:off x="6021362" y="2835912"/>
            <a:ext cx="5384828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12879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빠른 속도의 도시화로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고층 건물이 빠르게 확산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12879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베트남 엘리베이터 시장은 현재 잠재력이 높은 시장 중 하나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algn="just"/>
            <a:endParaRPr lang="en-IN" sz="675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D8B56A-9E36-42D9-8F18-BA45EBF3D2F9}"/>
              </a:ext>
            </a:extLst>
          </p:cNvPr>
          <p:cNvSpPr txBox="1"/>
          <p:nvPr/>
        </p:nvSpPr>
        <p:spPr>
          <a:xfrm>
            <a:off x="6021362" y="4102343"/>
            <a:ext cx="5384828" cy="108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2879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인증 및 시험 활동을 위한 시설투자가 여전히 제한적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2879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엘리베이터에 대한 데이터베이스가 건물에 중점을 두고 있지 않으며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데이터는 하드카피로 기관에서 보고된 데이터만을 기반으로 하고 있다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128791"/>
              </a:buClr>
              <a:buSzPts val="1800"/>
              <a:buFont typeface="Arial" panose="020B0604020202020204" pitchFamily="34" charset="0"/>
              <a:buChar char="•"/>
            </a:pPr>
            <a:r>
              <a:rPr lang="ko-KR" altLang="en-US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일반 사용자들은 엘리베이터의 유지보수에 관심이 없다</a:t>
            </a:r>
            <a:r>
              <a:rPr lang="en-US" altLang="ko-KR" sz="12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. </a:t>
            </a:r>
            <a:endParaRPr lang="en-IN" sz="675" dirty="0">
              <a:solidFill>
                <a:schemeClr val="tx1">
                  <a:lumMod val="50000"/>
                  <a:lumOff val="50000"/>
                </a:schemeClr>
              </a:solidFill>
              <a:latin typeface="Montserrat Light" panose="00000400000000000000" pitchFamily="2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51D1126-6897-4284-BE71-5BC0B907F299}"/>
              </a:ext>
            </a:extLst>
          </p:cNvPr>
          <p:cNvSpPr/>
          <p:nvPr/>
        </p:nvSpPr>
        <p:spPr>
          <a:xfrm>
            <a:off x="3857957" y="1028702"/>
            <a:ext cx="1104241" cy="1104241"/>
          </a:xfrm>
          <a:prstGeom prst="ellipse">
            <a:avLst/>
          </a:prstGeom>
          <a:solidFill>
            <a:srgbClr val="F1E9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B2CFEC-CCA4-4132-A93D-90E35316B75F}"/>
              </a:ext>
            </a:extLst>
          </p:cNvPr>
          <p:cNvSpPr txBox="1"/>
          <p:nvPr/>
        </p:nvSpPr>
        <p:spPr>
          <a:xfrm>
            <a:off x="4925199" y="1775481"/>
            <a:ext cx="224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kern="1500" spc="26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현황</a:t>
            </a:r>
            <a:endParaRPr lang="en-IN" sz="2800" kern="1500" spc="260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5B6C6D7-9C20-4F45-83AC-6F9866C95F7B}"/>
              </a:ext>
            </a:extLst>
          </p:cNvPr>
          <p:cNvSpPr/>
          <p:nvPr/>
        </p:nvSpPr>
        <p:spPr>
          <a:xfrm flipV="1">
            <a:off x="11406189" y="930447"/>
            <a:ext cx="785811" cy="64060"/>
          </a:xfrm>
          <a:prstGeom prst="rect">
            <a:avLst/>
          </a:prstGeom>
          <a:gradFill>
            <a:gsLst>
              <a:gs pos="0">
                <a:srgbClr val="128791"/>
              </a:gs>
              <a:gs pos="77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BCAA22D-A23F-407C-AD66-E39037B5958A}"/>
              </a:ext>
            </a:extLst>
          </p:cNvPr>
          <p:cNvSpPr/>
          <p:nvPr/>
        </p:nvSpPr>
        <p:spPr>
          <a:xfrm flipV="1">
            <a:off x="4045744" y="5909470"/>
            <a:ext cx="8146256" cy="64063"/>
          </a:xfrm>
          <a:prstGeom prst="rect">
            <a:avLst/>
          </a:prstGeom>
          <a:gradFill flip="none" rotWithShape="1">
            <a:gsLst>
              <a:gs pos="100000">
                <a:srgbClr val="F1E9DA"/>
              </a:gs>
              <a:gs pos="0">
                <a:srgbClr val="12879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1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232F96-9EEF-4734-9386-CE9CCCF22C2E}"/>
              </a:ext>
            </a:extLst>
          </p:cNvPr>
          <p:cNvGrpSpPr/>
          <p:nvPr/>
        </p:nvGrpSpPr>
        <p:grpSpPr>
          <a:xfrm>
            <a:off x="6049808" y="2374983"/>
            <a:ext cx="2865013" cy="380583"/>
            <a:chOff x="4536996" y="2557690"/>
            <a:chExt cx="2233010" cy="3805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FAD754-5188-403F-B1EE-DA77D9B879A2}"/>
                </a:ext>
              </a:extLst>
            </p:cNvPr>
            <p:cNvSpPr txBox="1"/>
            <p:nvPr/>
          </p:nvSpPr>
          <p:spPr>
            <a:xfrm>
              <a:off x="4860022" y="2557690"/>
              <a:ext cx="1909984" cy="30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1" b="1" spc="225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  <a:sym typeface="Arial"/>
                </a:rPr>
                <a:t>이점 </a:t>
              </a:r>
              <a:endParaRPr lang="en-US" sz="1351" b="1" spc="225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  <a:sym typeface="Arial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5DD22E33-E5F2-497D-8CAA-2A4F3AB33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996" y="2604041"/>
              <a:ext cx="285019" cy="33423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4F329C-7A6F-45E8-AA06-50042947C0BD}"/>
              </a:ext>
            </a:extLst>
          </p:cNvPr>
          <p:cNvGrpSpPr/>
          <p:nvPr/>
        </p:nvGrpSpPr>
        <p:grpSpPr>
          <a:xfrm>
            <a:off x="6049808" y="3659880"/>
            <a:ext cx="3671757" cy="531120"/>
            <a:chOff x="4509348" y="4026192"/>
            <a:chExt cx="3671757" cy="53112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94D93C-026B-461B-9C59-11C1499BF4D3}"/>
                </a:ext>
              </a:extLst>
            </p:cNvPr>
            <p:cNvSpPr txBox="1"/>
            <p:nvPr/>
          </p:nvSpPr>
          <p:spPr>
            <a:xfrm>
              <a:off x="4975721" y="4111045"/>
              <a:ext cx="3205384" cy="3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51" b="1" spc="225" dirty="0">
                  <a:solidFill>
                    <a:schemeClr val="bg1">
                      <a:lumMod val="95000"/>
                    </a:schemeClr>
                  </a:solidFill>
                  <a:latin typeface="Montserrat" panose="00000500000000000000" pitchFamily="2" charset="0"/>
                  <a:sym typeface="Arial"/>
                </a:rPr>
                <a:t>불리한 점</a:t>
              </a:r>
              <a:endParaRPr lang="en-IN" sz="1351" b="1" spc="225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ED357A56-4946-4901-9154-4893639DA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348" y="4026192"/>
              <a:ext cx="409751" cy="531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52169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8791"/>
            </a:gs>
            <a:gs pos="88000">
              <a:schemeClr val="bg2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0097931-947A-4075-A635-B04DE93D6558}"/>
              </a:ext>
            </a:extLst>
          </p:cNvPr>
          <p:cNvSpPr/>
          <p:nvPr/>
        </p:nvSpPr>
        <p:spPr>
          <a:xfrm rot="10800000">
            <a:off x="2055339" y="3348982"/>
            <a:ext cx="8509264" cy="2720951"/>
          </a:xfrm>
          <a:custGeom>
            <a:avLst/>
            <a:gdLst>
              <a:gd name="connsiteX0" fmla="*/ 0 w 561474"/>
              <a:gd name="connsiteY0" fmla="*/ 7900737 h 7900737"/>
              <a:gd name="connsiteX1" fmla="*/ 280737 w 561474"/>
              <a:gd name="connsiteY1" fmla="*/ 0 h 7900737"/>
              <a:gd name="connsiteX2" fmla="*/ 561474 w 561474"/>
              <a:gd name="connsiteY2" fmla="*/ 7900737 h 7900737"/>
              <a:gd name="connsiteX3" fmla="*/ 0 w 561474"/>
              <a:gd name="connsiteY3" fmla="*/ 7900737 h 7900737"/>
              <a:gd name="connsiteX0" fmla="*/ 9135979 w 9697453"/>
              <a:gd name="connsiteY0" fmla="*/ 5125453 h 5125453"/>
              <a:gd name="connsiteX1" fmla="*/ 0 w 9697453"/>
              <a:gd name="connsiteY1" fmla="*/ 0 h 5125453"/>
              <a:gd name="connsiteX2" fmla="*/ 9697453 w 9697453"/>
              <a:gd name="connsiteY2" fmla="*/ 5125453 h 5125453"/>
              <a:gd name="connsiteX3" fmla="*/ 9135979 w 9697453"/>
              <a:gd name="connsiteY3" fmla="*/ 5125453 h 5125453"/>
              <a:gd name="connsiteX0" fmla="*/ 9152022 w 9713496"/>
              <a:gd name="connsiteY0" fmla="*/ 4371474 h 4371474"/>
              <a:gd name="connsiteX1" fmla="*/ 0 w 9713496"/>
              <a:gd name="connsiteY1" fmla="*/ 0 h 4371474"/>
              <a:gd name="connsiteX2" fmla="*/ 9713496 w 9713496"/>
              <a:gd name="connsiteY2" fmla="*/ 4371474 h 4371474"/>
              <a:gd name="connsiteX3" fmla="*/ 9152022 w 9713496"/>
              <a:gd name="connsiteY3" fmla="*/ 4371474 h 4371474"/>
              <a:gd name="connsiteX0" fmla="*/ 10563728 w 11125202"/>
              <a:gd name="connsiteY0" fmla="*/ 3585411 h 3585411"/>
              <a:gd name="connsiteX1" fmla="*/ 0 w 11125202"/>
              <a:gd name="connsiteY1" fmla="*/ 0 h 3585411"/>
              <a:gd name="connsiteX2" fmla="*/ 11125202 w 11125202"/>
              <a:gd name="connsiteY2" fmla="*/ 3585411 h 3585411"/>
              <a:gd name="connsiteX3" fmla="*/ 10563728 w 11125202"/>
              <a:gd name="connsiteY3" fmla="*/ 3585411 h 3585411"/>
              <a:gd name="connsiteX0" fmla="*/ 10066423 w 11125202"/>
              <a:gd name="connsiteY0" fmla="*/ 3601453 h 3601453"/>
              <a:gd name="connsiteX1" fmla="*/ 0 w 11125202"/>
              <a:gd name="connsiteY1" fmla="*/ 0 h 3601453"/>
              <a:gd name="connsiteX2" fmla="*/ 11125202 w 11125202"/>
              <a:gd name="connsiteY2" fmla="*/ 3585411 h 3601453"/>
              <a:gd name="connsiteX3" fmla="*/ 10066423 w 11125202"/>
              <a:gd name="connsiteY3" fmla="*/ 3601453 h 360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5202" h="3601453">
                <a:moveTo>
                  <a:pt x="10066423" y="3601453"/>
                </a:moveTo>
                <a:lnTo>
                  <a:pt x="0" y="0"/>
                </a:lnTo>
                <a:lnTo>
                  <a:pt x="11125202" y="3585411"/>
                </a:lnTo>
                <a:lnTo>
                  <a:pt x="10066423" y="36014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1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8E3C79-FFFA-4B34-9A9D-1E87A321A783}"/>
              </a:ext>
            </a:extLst>
          </p:cNvPr>
          <p:cNvGrpSpPr/>
          <p:nvPr/>
        </p:nvGrpSpPr>
        <p:grpSpPr>
          <a:xfrm>
            <a:off x="2280889" y="670313"/>
            <a:ext cx="1632553" cy="2989153"/>
            <a:chOff x="756886" y="670313"/>
            <a:chExt cx="1632553" cy="298915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7DBDF16-80F5-43D7-A1C5-1BCD79339053}"/>
                </a:ext>
              </a:extLst>
            </p:cNvPr>
            <p:cNvSpPr/>
            <p:nvPr/>
          </p:nvSpPr>
          <p:spPr>
            <a:xfrm>
              <a:off x="1171204" y="3324387"/>
              <a:ext cx="210554" cy="25867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4B05CD3-1E24-4B5D-A1D3-CA30376C7F84}"/>
                </a:ext>
              </a:extLst>
            </p:cNvPr>
            <p:cNvSpPr/>
            <p:nvPr/>
          </p:nvSpPr>
          <p:spPr>
            <a:xfrm>
              <a:off x="1070970" y="3247985"/>
              <a:ext cx="411480" cy="411480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C49723C-5265-4D6A-9D35-1F4351E2FA57}"/>
                </a:ext>
              </a:extLst>
            </p:cNvPr>
            <p:cNvSpPr/>
            <p:nvPr/>
          </p:nvSpPr>
          <p:spPr>
            <a:xfrm>
              <a:off x="1280438" y="2001097"/>
              <a:ext cx="6858" cy="14401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7A39332-7F29-4A99-BFBD-46ED28C69855}"/>
                </a:ext>
              </a:extLst>
            </p:cNvPr>
            <p:cNvSpPr/>
            <p:nvPr/>
          </p:nvSpPr>
          <p:spPr>
            <a:xfrm rot="4518138">
              <a:off x="1433731" y="3222346"/>
              <a:ext cx="13716" cy="347443"/>
            </a:xfrm>
            <a:prstGeom prst="ellipse">
              <a:avLst/>
            </a:prstGeom>
            <a:gradFill>
              <a:gsLst>
                <a:gs pos="67000">
                  <a:srgbClr val="BDBDBD"/>
                </a:gs>
                <a:gs pos="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95FEA9-3F5B-4F40-A43C-114909194327}"/>
                </a:ext>
              </a:extLst>
            </p:cNvPr>
            <p:cNvGrpSpPr/>
            <p:nvPr/>
          </p:nvGrpSpPr>
          <p:grpSpPr>
            <a:xfrm>
              <a:off x="756886" y="670313"/>
              <a:ext cx="1632553" cy="1065268"/>
              <a:chOff x="756886" y="670313"/>
              <a:chExt cx="1632553" cy="10652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327CA7D-0475-47DF-86BF-50DC719768B0}"/>
                  </a:ext>
                </a:extLst>
              </p:cNvPr>
              <p:cNvSpPr txBox="1"/>
              <p:nvPr/>
            </p:nvSpPr>
            <p:spPr>
              <a:xfrm>
                <a:off x="756887" y="960966"/>
                <a:ext cx="73770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21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50" charset="0"/>
                  </a:rPr>
                  <a:t>2011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DDD8F7-3595-4FAB-A946-9F80B419A8D0}"/>
                  </a:ext>
                </a:extLst>
              </p:cNvPr>
              <p:cNvSpPr txBox="1"/>
              <p:nvPr/>
            </p:nvSpPr>
            <p:spPr>
              <a:xfrm>
                <a:off x="756887" y="1240449"/>
                <a:ext cx="71205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" panose="00000500000000000000" pitchFamily="50" charset="0"/>
                  </a:rPr>
                  <a:t>QCVN 02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8320BE-DC64-4E61-8885-656F0B58CB90}"/>
                  </a:ext>
                </a:extLst>
              </p:cNvPr>
              <p:cNvSpPr txBox="1"/>
              <p:nvPr/>
            </p:nvSpPr>
            <p:spPr>
              <a:xfrm>
                <a:off x="756886" y="1397027"/>
                <a:ext cx="15739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83">
                  <a:defRPr/>
                </a:pPr>
                <a:r>
                  <a:rPr lang="ko-KR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전기 승강기의 안전한 작업에 관한 국가 기술 규제</a:t>
                </a:r>
                <a:r>
                  <a:rPr 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 </a:t>
                </a:r>
              </a:p>
            </p:txBody>
          </p:sp>
          <p:pic>
            <p:nvPicPr>
              <p:cNvPr id="1026" name="Picture 2" descr="Tủ điện điều khiển thang máy tích hợp thông minh - Bientanbaotoan - Nhà  cung cấp, thiết kế và lắp đặt tủ điện chuyên nghiệp, các loại Biến tần Công  nghiệp">
                <a:extLst>
                  <a:ext uri="{FF2B5EF4-FFF2-40B4-BE49-F238E27FC236}">
                    <a16:creationId xmlns:a16="http://schemas.microsoft.com/office/drawing/2014/main" id="{6E8D8848-BCA4-44CD-A097-6A7D3252F2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9265" y="670313"/>
                <a:ext cx="870174" cy="6983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86D2DCC-1AB9-451F-990D-40F2AB79FD21}"/>
              </a:ext>
            </a:extLst>
          </p:cNvPr>
          <p:cNvGrpSpPr/>
          <p:nvPr/>
        </p:nvGrpSpPr>
        <p:grpSpPr>
          <a:xfrm>
            <a:off x="3826950" y="1684099"/>
            <a:ext cx="1573985" cy="2542488"/>
            <a:chOff x="2302948" y="1684098"/>
            <a:chExt cx="1573985" cy="254248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172ABD-0473-45E8-929F-76197D5A0C19}"/>
                </a:ext>
              </a:extLst>
            </p:cNvPr>
            <p:cNvSpPr/>
            <p:nvPr/>
          </p:nvSpPr>
          <p:spPr>
            <a:xfrm>
              <a:off x="2717266" y="3854577"/>
              <a:ext cx="210554" cy="258679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7AD1E05-8B51-45CB-A336-AB4E52883499}"/>
                </a:ext>
              </a:extLst>
            </p:cNvPr>
            <p:cNvSpPr/>
            <p:nvPr/>
          </p:nvSpPr>
          <p:spPr>
            <a:xfrm>
              <a:off x="2564277" y="3746526"/>
              <a:ext cx="480060" cy="48006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C518709-B622-469B-A19A-E5BC4ED41046}"/>
                </a:ext>
              </a:extLst>
            </p:cNvPr>
            <p:cNvSpPr/>
            <p:nvPr/>
          </p:nvSpPr>
          <p:spPr>
            <a:xfrm>
              <a:off x="2803591" y="2945976"/>
              <a:ext cx="20574" cy="1028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8B68C9-E5EA-4E7E-8DDB-BFFA9164E6D8}"/>
                </a:ext>
              </a:extLst>
            </p:cNvPr>
            <p:cNvSpPr/>
            <p:nvPr/>
          </p:nvSpPr>
          <p:spPr>
            <a:xfrm rot="4518138">
              <a:off x="2973557" y="3751896"/>
              <a:ext cx="20574" cy="328120"/>
            </a:xfrm>
            <a:prstGeom prst="ellipse">
              <a:avLst/>
            </a:prstGeom>
            <a:gradFill>
              <a:gsLst>
                <a:gs pos="67000">
                  <a:srgbClr val="BDBDBD"/>
                </a:gs>
                <a:gs pos="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AC4F9ED-C1E7-4908-85B6-A95F017DCD1F}"/>
                </a:ext>
              </a:extLst>
            </p:cNvPr>
            <p:cNvGrpSpPr/>
            <p:nvPr/>
          </p:nvGrpSpPr>
          <p:grpSpPr>
            <a:xfrm>
              <a:off x="2302948" y="1684098"/>
              <a:ext cx="1573985" cy="993157"/>
              <a:chOff x="2302948" y="1684098"/>
              <a:chExt cx="1573985" cy="99315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5593B3-4D03-4B81-820A-E4959D78278D}"/>
                  </a:ext>
                </a:extLst>
              </p:cNvPr>
              <p:cNvSpPr txBox="1"/>
              <p:nvPr/>
            </p:nvSpPr>
            <p:spPr>
              <a:xfrm>
                <a:off x="2302949" y="1902641"/>
                <a:ext cx="763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2000" b="1">
                    <a:solidFill>
                      <a:schemeClr val="accent5">
                        <a:lumMod val="75000"/>
                      </a:schemeClr>
                    </a:solidFill>
                    <a:latin typeface="Montserrat" panose="00000500000000000000" pitchFamily="50" charset="0"/>
                  </a:rPr>
                  <a:t>2013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F99B2D-A3EA-4686-B055-CB50024E9709}"/>
                  </a:ext>
                </a:extLst>
              </p:cNvPr>
              <p:cNvSpPr txBox="1"/>
              <p:nvPr/>
            </p:nvSpPr>
            <p:spPr>
              <a:xfrm>
                <a:off x="2302949" y="2182123"/>
                <a:ext cx="68480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900">
                    <a:solidFill>
                      <a:schemeClr val="accent5">
                        <a:lumMod val="75000"/>
                      </a:schemeClr>
                    </a:solidFill>
                    <a:latin typeface="Montserrat" panose="00000500000000000000" pitchFamily="50" charset="0"/>
                  </a:rPr>
                  <a:t>QCVN 18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C77509C-FC52-463F-8489-4DB30FDE7C19}"/>
                  </a:ext>
                </a:extLst>
              </p:cNvPr>
              <p:cNvSpPr txBox="1"/>
              <p:nvPr/>
            </p:nvSpPr>
            <p:spPr>
              <a:xfrm>
                <a:off x="2302948" y="2338701"/>
                <a:ext cx="15739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83">
                  <a:defRPr/>
                </a:pPr>
                <a:r>
                  <a:rPr lang="ko-KR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유압식 승강기의 안전한 작업에 관한 국가 기술 규제</a:t>
                </a:r>
                <a:endPara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pic>
            <p:nvPicPr>
              <p:cNvPr id="1028" name="Picture 4" descr="THANG MÁY THỦY LỰC LÀ GÌ? NHỮNG ĐIỀU CẦN BIẾT VỀ THANG MÁY THỦY LỰC - CÔNG  TY CỔ PHẦN THIẾT BỊ VÀ CÔNG NGHỆ VETECH VIỆT NAM">
                <a:extLst>
                  <a:ext uri="{FF2B5EF4-FFF2-40B4-BE49-F238E27FC236}">
                    <a16:creationId xmlns:a16="http://schemas.microsoft.com/office/drawing/2014/main" id="{6C48C33F-AD69-4B1E-94B7-C16F378E4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5801" y="1684098"/>
                <a:ext cx="830179" cy="640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7AB238-6061-4D41-B260-4F63064D1F74}"/>
              </a:ext>
            </a:extLst>
          </p:cNvPr>
          <p:cNvGrpSpPr/>
          <p:nvPr/>
        </p:nvGrpSpPr>
        <p:grpSpPr>
          <a:xfrm>
            <a:off x="7267672" y="2969321"/>
            <a:ext cx="1805937" cy="2486539"/>
            <a:chOff x="5743669" y="2969322"/>
            <a:chExt cx="1805937" cy="248653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5CEBA7-0896-4249-9A00-6CEE916BA553}"/>
                </a:ext>
              </a:extLst>
            </p:cNvPr>
            <p:cNvSpPr/>
            <p:nvPr/>
          </p:nvSpPr>
          <p:spPr>
            <a:xfrm>
              <a:off x="6203801" y="5020548"/>
              <a:ext cx="210554" cy="258679"/>
            </a:xfrm>
            <a:prstGeom prst="ellipse">
              <a:avLst/>
            </a:prstGeom>
            <a:solidFill>
              <a:srgbClr val="FFC000"/>
            </a:solidFill>
            <a:ln w="38100"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15C35EC-3E59-413E-AFC8-382BEDE429F8}"/>
                </a:ext>
              </a:extLst>
            </p:cNvPr>
            <p:cNvSpPr/>
            <p:nvPr/>
          </p:nvSpPr>
          <p:spPr>
            <a:xfrm>
              <a:off x="6008608" y="4838640"/>
              <a:ext cx="617220" cy="617220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AE5C089-CEF0-474B-997E-6BE1BD82CC54}"/>
                </a:ext>
              </a:extLst>
            </p:cNvPr>
            <p:cNvSpPr/>
            <p:nvPr/>
          </p:nvSpPr>
          <p:spPr>
            <a:xfrm>
              <a:off x="6291933" y="4184347"/>
              <a:ext cx="34289" cy="960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457496-2F82-429F-9093-E12D8D9E4DF1}"/>
                </a:ext>
              </a:extLst>
            </p:cNvPr>
            <p:cNvSpPr/>
            <p:nvPr/>
          </p:nvSpPr>
          <p:spPr>
            <a:xfrm rot="4518138" flipH="1">
              <a:off x="6888527" y="4339994"/>
              <a:ext cx="47909" cy="1274249"/>
            </a:xfrm>
            <a:prstGeom prst="ellipse">
              <a:avLst/>
            </a:prstGeom>
            <a:gradFill>
              <a:gsLst>
                <a:gs pos="67000">
                  <a:srgbClr val="BDBDBD"/>
                </a:gs>
                <a:gs pos="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8FEB00E-DA6A-42D2-9A83-6305BA7FB20A}"/>
                </a:ext>
              </a:extLst>
            </p:cNvPr>
            <p:cNvGrpSpPr/>
            <p:nvPr/>
          </p:nvGrpSpPr>
          <p:grpSpPr>
            <a:xfrm>
              <a:off x="5743669" y="2969322"/>
              <a:ext cx="1573985" cy="952627"/>
              <a:chOff x="5743669" y="2969322"/>
              <a:chExt cx="1573985" cy="95262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75F973-257C-41AD-AE9F-296121EDD7CD}"/>
                  </a:ext>
                </a:extLst>
              </p:cNvPr>
              <p:cNvSpPr txBox="1"/>
              <p:nvPr/>
            </p:nvSpPr>
            <p:spPr>
              <a:xfrm>
                <a:off x="5743670" y="3147335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2000" b="1">
                    <a:solidFill>
                      <a:srgbClr val="FFFF00"/>
                    </a:solidFill>
                    <a:latin typeface="Montserrat" panose="00000500000000000000" pitchFamily="50" charset="0"/>
                  </a:rPr>
                  <a:t>2018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DC0B3B-B237-496E-A594-E5724ACBB3F8}"/>
                  </a:ext>
                </a:extLst>
              </p:cNvPr>
              <p:cNvSpPr txBox="1"/>
              <p:nvPr/>
            </p:nvSpPr>
            <p:spPr>
              <a:xfrm>
                <a:off x="5743670" y="3426818"/>
                <a:ext cx="70083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900">
                    <a:solidFill>
                      <a:srgbClr val="FFFF00"/>
                    </a:solidFill>
                    <a:latin typeface="Montserrat" panose="00000500000000000000" pitchFamily="50" charset="0"/>
                  </a:rPr>
                  <a:t>QCVN 32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9C4A0B-BDAC-4E23-8063-FB2C81EA7E4E}"/>
                  </a:ext>
                </a:extLst>
              </p:cNvPr>
              <p:cNvSpPr txBox="1"/>
              <p:nvPr/>
            </p:nvSpPr>
            <p:spPr>
              <a:xfrm>
                <a:off x="5743669" y="3583395"/>
                <a:ext cx="15739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83">
                  <a:defRPr/>
                </a:pPr>
                <a:r>
                  <a:rPr lang="ko-KR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가정용 승강기 안전 작업에 관한 국가기술 규제</a:t>
                </a:r>
                <a:endPara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pic>
            <p:nvPicPr>
              <p:cNvPr id="1030" name="Picture 6" descr="Thang máy lồng kính gia đình và ưu điểm của chúng">
                <a:extLst>
                  <a:ext uri="{FF2B5EF4-FFF2-40B4-BE49-F238E27FC236}">
                    <a16:creationId xmlns:a16="http://schemas.microsoft.com/office/drawing/2014/main" id="{9DF74ECC-7137-4067-9D04-73452997C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37" b="16638"/>
              <a:stretch/>
            </p:blipFill>
            <p:spPr bwMode="auto">
              <a:xfrm>
                <a:off x="6441217" y="2969322"/>
                <a:ext cx="836043" cy="608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7352751-66C7-488C-929E-316A4EF68924}"/>
              </a:ext>
            </a:extLst>
          </p:cNvPr>
          <p:cNvGrpSpPr/>
          <p:nvPr/>
        </p:nvGrpSpPr>
        <p:grpSpPr>
          <a:xfrm>
            <a:off x="5507845" y="914402"/>
            <a:ext cx="1573985" cy="3905945"/>
            <a:chOff x="3983843" y="914400"/>
            <a:chExt cx="1573985" cy="390594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B73D2A-E5ED-480B-83A7-F3D039FE140A}"/>
                </a:ext>
              </a:extLst>
            </p:cNvPr>
            <p:cNvSpPr/>
            <p:nvPr/>
          </p:nvSpPr>
          <p:spPr>
            <a:xfrm>
              <a:off x="4398161" y="4411409"/>
              <a:ext cx="210554" cy="258679"/>
            </a:xfrm>
            <a:prstGeom prst="ellipse">
              <a:avLst/>
            </a:prstGeom>
            <a:solidFill>
              <a:srgbClr val="002060"/>
            </a:solidFill>
            <a:ln w="38100"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243220F-5F38-4DE4-9A2C-75838CD9BA4B}"/>
                </a:ext>
              </a:extLst>
            </p:cNvPr>
            <p:cNvSpPr/>
            <p:nvPr/>
          </p:nvSpPr>
          <p:spPr>
            <a:xfrm>
              <a:off x="4224070" y="4271705"/>
              <a:ext cx="548640" cy="548640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828DD02-25AF-42FF-A707-AFEBA662F821}"/>
                </a:ext>
              </a:extLst>
            </p:cNvPr>
            <p:cNvSpPr/>
            <p:nvPr/>
          </p:nvSpPr>
          <p:spPr>
            <a:xfrm>
              <a:off x="4486293" y="2191302"/>
              <a:ext cx="20574" cy="23317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6370531-2F6B-4B84-8952-16B113DF84B4}"/>
                </a:ext>
              </a:extLst>
            </p:cNvPr>
            <p:cNvSpPr/>
            <p:nvPr/>
          </p:nvSpPr>
          <p:spPr>
            <a:xfrm rot="4518138" flipH="1">
              <a:off x="4938908" y="3923942"/>
              <a:ext cx="34289" cy="937768"/>
            </a:xfrm>
            <a:prstGeom prst="ellipse">
              <a:avLst/>
            </a:prstGeom>
            <a:gradFill>
              <a:gsLst>
                <a:gs pos="67000">
                  <a:srgbClr val="BDBDBD"/>
                </a:gs>
                <a:gs pos="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621A08F-FA74-4074-BE4A-144529FFFBAF}"/>
                </a:ext>
              </a:extLst>
            </p:cNvPr>
            <p:cNvGrpSpPr/>
            <p:nvPr/>
          </p:nvGrpSpPr>
          <p:grpSpPr>
            <a:xfrm>
              <a:off x="3983843" y="914400"/>
              <a:ext cx="1573985" cy="1071197"/>
              <a:chOff x="3983843" y="914400"/>
              <a:chExt cx="1573985" cy="107119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386098-634F-499A-AA0E-2C016074E380}"/>
                  </a:ext>
                </a:extLst>
              </p:cNvPr>
              <p:cNvSpPr txBox="1"/>
              <p:nvPr/>
            </p:nvSpPr>
            <p:spPr>
              <a:xfrm>
                <a:off x="3983844" y="1087872"/>
                <a:ext cx="774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2000" b="1">
                    <a:solidFill>
                      <a:srgbClr val="002060"/>
                    </a:solidFill>
                    <a:latin typeface="Montserrat" panose="00000500000000000000" pitchFamily="50" charset="0"/>
                  </a:rPr>
                  <a:t>2016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653A3A-40D8-4254-ABC4-AFF2D4CDA8AF}"/>
                  </a:ext>
                </a:extLst>
              </p:cNvPr>
              <p:cNvSpPr txBox="1"/>
              <p:nvPr/>
            </p:nvSpPr>
            <p:spPr>
              <a:xfrm>
                <a:off x="3983844" y="1367355"/>
                <a:ext cx="7056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900">
                    <a:solidFill>
                      <a:srgbClr val="002060"/>
                    </a:solidFill>
                    <a:latin typeface="Montserrat" panose="00000500000000000000" pitchFamily="50" charset="0"/>
                  </a:rPr>
                  <a:t>QCVN 26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AF37361-8E8C-417B-A6B5-119887F538EC}"/>
                  </a:ext>
                </a:extLst>
              </p:cNvPr>
              <p:cNvSpPr txBox="1"/>
              <p:nvPr/>
            </p:nvSpPr>
            <p:spPr>
              <a:xfrm>
                <a:off x="3983843" y="1523932"/>
                <a:ext cx="1573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83">
                  <a:defRPr/>
                </a:pPr>
                <a:r>
                  <a:rPr lang="ko-KR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기계실이 없는 전기 승강기의 안전한 작업에 관한 국가 기술 규제</a:t>
                </a:r>
                <a:endParaRPr 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5939C9C-15CB-41A0-AAC4-3D9EDA18FAD6}"/>
                  </a:ext>
                </a:extLst>
              </p:cNvPr>
              <p:cNvSpPr/>
              <p:nvPr/>
            </p:nvSpPr>
            <p:spPr>
              <a:xfrm>
                <a:off x="4681391" y="1096781"/>
                <a:ext cx="830179" cy="4211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1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032" name="Picture 8" descr="Thang Máy Mitsubishi Liên Doanh Mang Đến Trải Nghiệm Bền Bỉ Ổn Định">
                <a:extLst>
                  <a:ext uri="{FF2B5EF4-FFF2-40B4-BE49-F238E27FC236}">
                    <a16:creationId xmlns:a16="http://schemas.microsoft.com/office/drawing/2014/main" id="{0365F6A8-0D29-4E0F-AB06-B74140CAF5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3116" r="8002"/>
              <a:stretch/>
            </p:blipFill>
            <p:spPr bwMode="auto">
              <a:xfrm>
                <a:off x="4683398" y="914400"/>
                <a:ext cx="828172" cy="597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FFE8D5C-63B9-4F41-85DD-84C0410E65B8}"/>
              </a:ext>
            </a:extLst>
          </p:cNvPr>
          <p:cNvGrpSpPr/>
          <p:nvPr/>
        </p:nvGrpSpPr>
        <p:grpSpPr>
          <a:xfrm>
            <a:off x="8990619" y="2070803"/>
            <a:ext cx="1900812" cy="3999131"/>
            <a:chOff x="7466618" y="2070801"/>
            <a:chExt cx="1900812" cy="39991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3C254A4-07CD-471B-B21B-0F3CC28134AE}"/>
                </a:ext>
              </a:extLst>
            </p:cNvPr>
            <p:cNvSpPr/>
            <p:nvPr/>
          </p:nvSpPr>
          <p:spPr>
            <a:xfrm>
              <a:off x="7895499" y="5597693"/>
              <a:ext cx="210554" cy="258679"/>
            </a:xfrm>
            <a:prstGeom prst="ellipse">
              <a:avLst/>
            </a:prstGeom>
            <a:solidFill>
              <a:srgbClr val="00B050"/>
            </a:solidFill>
            <a:ln w="38100">
              <a:noFill/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E4F63C-5861-4BEF-AE56-748C2A1E5F8E}"/>
                </a:ext>
              </a:extLst>
            </p:cNvPr>
            <p:cNvSpPr/>
            <p:nvPr/>
          </p:nvSpPr>
          <p:spPr>
            <a:xfrm>
              <a:off x="7658102" y="5384132"/>
              <a:ext cx="685800" cy="6858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F57196-23B9-4931-8C8E-9F4A668F56AC}"/>
                </a:ext>
              </a:extLst>
            </p:cNvPr>
            <p:cNvSpPr/>
            <p:nvPr/>
          </p:nvSpPr>
          <p:spPr>
            <a:xfrm>
              <a:off x="7983631" y="3293645"/>
              <a:ext cx="34289" cy="24063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59D0EA-1ED2-4977-A413-2402FC01E1A9}"/>
                </a:ext>
              </a:extLst>
            </p:cNvPr>
            <p:cNvSpPr/>
            <p:nvPr/>
          </p:nvSpPr>
          <p:spPr>
            <a:xfrm rot="4518138" flipH="1">
              <a:off x="8636832" y="4843771"/>
              <a:ext cx="60325" cy="1400871"/>
            </a:xfrm>
            <a:prstGeom prst="ellipse">
              <a:avLst/>
            </a:prstGeom>
            <a:gradFill>
              <a:gsLst>
                <a:gs pos="67000">
                  <a:srgbClr val="BDBDBD"/>
                </a:gs>
                <a:gs pos="0">
                  <a:schemeClr val="bg1"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C428A25-BBA3-486B-A053-450E5742160F}"/>
                </a:ext>
              </a:extLst>
            </p:cNvPr>
            <p:cNvGrpSpPr/>
            <p:nvPr/>
          </p:nvGrpSpPr>
          <p:grpSpPr>
            <a:xfrm>
              <a:off x="7466618" y="2070801"/>
              <a:ext cx="1573985" cy="914743"/>
              <a:chOff x="7466618" y="2070801"/>
              <a:chExt cx="1573985" cy="91474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E4B53-1BA8-4285-93ED-CA6B61C0419D}"/>
                  </a:ext>
                </a:extLst>
              </p:cNvPr>
              <p:cNvSpPr txBox="1"/>
              <p:nvPr/>
            </p:nvSpPr>
            <p:spPr>
              <a:xfrm>
                <a:off x="7466619" y="2210930"/>
                <a:ext cx="7745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2000" b="1">
                    <a:solidFill>
                      <a:srgbClr val="2DFFB9"/>
                    </a:solidFill>
                    <a:latin typeface="Montserrat" panose="00000500000000000000" pitchFamily="50" charset="0"/>
                  </a:rPr>
                  <a:t>2019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3BC02-7C1D-4F59-8BAE-830DEC7D21A9}"/>
                  </a:ext>
                </a:extLst>
              </p:cNvPr>
              <p:cNvSpPr txBox="1"/>
              <p:nvPr/>
            </p:nvSpPr>
            <p:spPr>
              <a:xfrm>
                <a:off x="7466619" y="2490413"/>
                <a:ext cx="71205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783">
                  <a:defRPr/>
                </a:pPr>
                <a:r>
                  <a:rPr lang="en-US" sz="900">
                    <a:solidFill>
                      <a:srgbClr val="2DFFB9"/>
                    </a:solidFill>
                    <a:latin typeface="Montserrat" panose="00000500000000000000" pitchFamily="50" charset="0"/>
                  </a:rPr>
                  <a:t>QCVN 02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2B3BC9-077D-4A70-A924-83D416B76307}"/>
                  </a:ext>
                </a:extLst>
              </p:cNvPr>
              <p:cNvSpPr txBox="1"/>
              <p:nvPr/>
            </p:nvSpPr>
            <p:spPr>
              <a:xfrm>
                <a:off x="7466618" y="2646990"/>
                <a:ext cx="15739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783">
                  <a:defRPr/>
                </a:pPr>
                <a:r>
                  <a:rPr lang="ko-KR" altLang="en-US" sz="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</a:rPr>
                  <a:t>승강기 안전 작업에 관한 국가 기술 규제</a:t>
                </a:r>
                <a:endPara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" panose="00000500000000000000" pitchFamily="50" charset="0"/>
                </a:endParaRPr>
              </a:p>
            </p:txBody>
          </p:sp>
          <p:pic>
            <p:nvPicPr>
              <p:cNvPr id="1034" name="Picture 10" descr="Thang máy tải khách 750kg - Thang Máy | Thang Máy Gia Đình | Công Ty Thang  Máy Taiyo Việt Nam">
                <a:extLst>
                  <a:ext uri="{FF2B5EF4-FFF2-40B4-BE49-F238E27FC236}">
                    <a16:creationId xmlns:a16="http://schemas.microsoft.com/office/drawing/2014/main" id="{A3A3474B-179B-4B23-AA76-C43A473E2A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68" r="2880"/>
              <a:stretch/>
            </p:blipFill>
            <p:spPr bwMode="auto">
              <a:xfrm>
                <a:off x="8164166" y="2070801"/>
                <a:ext cx="830179" cy="563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B2243DF-B1E2-4A96-AB96-E7FE7643CB00}"/>
              </a:ext>
            </a:extLst>
          </p:cNvPr>
          <p:cNvSpPr txBox="1"/>
          <p:nvPr/>
        </p:nvSpPr>
        <p:spPr>
          <a:xfrm>
            <a:off x="1071586" y="5820289"/>
            <a:ext cx="63198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ko-KR" altLang="en-US" sz="3600" b="1" spc="-151" dirty="0">
                <a:solidFill>
                  <a:srgbClr val="E83896"/>
                </a:solidFill>
                <a:latin typeface="Montserrat" panose="00000500000000000000" pitchFamily="50" charset="0"/>
                <a:sym typeface="Arial"/>
              </a:rPr>
              <a:t>기술규제</a:t>
            </a:r>
            <a:endParaRPr lang="en-US" sz="3600" b="1" spc="-151" dirty="0">
              <a:solidFill>
                <a:srgbClr val="E8389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1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8791"/>
            </a:gs>
            <a:gs pos="0">
              <a:schemeClr val="bg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28652873-B377-4FF6-88BA-AB9B5D708028}"/>
              </a:ext>
            </a:extLst>
          </p:cNvPr>
          <p:cNvSpPr>
            <a:spLocks noChangeAspect="1"/>
          </p:cNvSpPr>
          <p:nvPr/>
        </p:nvSpPr>
        <p:spPr>
          <a:xfrm rot="3222479" flipV="1">
            <a:off x="-587721" y="-208228"/>
            <a:ext cx="3055053" cy="3055053"/>
          </a:xfrm>
          <a:prstGeom prst="arc">
            <a:avLst>
              <a:gd name="adj1" fmla="val 2312367"/>
              <a:gd name="adj2" fmla="val 19298646"/>
            </a:avLst>
          </a:prstGeom>
          <a:ln w="381000">
            <a:solidFill>
              <a:schemeClr val="tx1">
                <a:lumMod val="85000"/>
                <a:lumOff val="15000"/>
                <a:alpha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6E93B52-0DDD-491D-A8DF-1CFE3E83C2A3}"/>
              </a:ext>
            </a:extLst>
          </p:cNvPr>
          <p:cNvSpPr>
            <a:spLocks noChangeAspect="1"/>
          </p:cNvSpPr>
          <p:nvPr/>
        </p:nvSpPr>
        <p:spPr>
          <a:xfrm>
            <a:off x="-317896" y="61601"/>
            <a:ext cx="2515399" cy="25153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8060B-CBEC-4084-8303-3D8D6D5F8953}"/>
              </a:ext>
            </a:extLst>
          </p:cNvPr>
          <p:cNvSpPr txBox="1"/>
          <p:nvPr/>
        </p:nvSpPr>
        <p:spPr>
          <a:xfrm>
            <a:off x="223727" y="981229"/>
            <a:ext cx="427036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ko-KR" altLang="en-US" b="1" dirty="0">
                <a:solidFill>
                  <a:srgbClr val="E83896"/>
                </a:solidFill>
                <a:latin typeface="Montserrat" panose="00000500000000000000" pitchFamily="50" charset="0"/>
                <a:sym typeface="Arial"/>
              </a:rPr>
              <a:t>승강기 안전에 관한 국가기술 규제</a:t>
            </a:r>
            <a:endParaRPr lang="en-US" b="1" dirty="0">
              <a:solidFill>
                <a:srgbClr val="E83896"/>
              </a:solidFill>
              <a:latin typeface="Montserrat" panose="00000500000000000000" pitchFamily="5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90648F-A2A8-4002-90FD-5EFFF770F17B}"/>
              </a:ext>
            </a:extLst>
          </p:cNvPr>
          <p:cNvCxnSpPr>
            <a:cxnSpLocks/>
          </p:cNvCxnSpPr>
          <p:nvPr/>
        </p:nvCxnSpPr>
        <p:spPr>
          <a:xfrm>
            <a:off x="356637" y="752629"/>
            <a:ext cx="919321" cy="0"/>
          </a:xfrm>
          <a:prstGeom prst="line">
            <a:avLst/>
          </a:prstGeom>
          <a:ln w="63500" cap="rnd">
            <a:solidFill>
              <a:srgbClr val="12879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46BBA-57C4-4C04-BFB5-62D8BBFA2E9E}"/>
              </a:ext>
            </a:extLst>
          </p:cNvPr>
          <p:cNvGrpSpPr/>
          <p:nvPr/>
        </p:nvGrpSpPr>
        <p:grpSpPr>
          <a:xfrm>
            <a:off x="6206985" y="1524001"/>
            <a:ext cx="5146817" cy="1833263"/>
            <a:chOff x="6206984" y="1524000"/>
            <a:chExt cx="5146817" cy="18332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CAA5E0E-451A-4C1E-8473-5D23C277B63F}"/>
                </a:ext>
              </a:extLst>
            </p:cNvPr>
            <p:cNvGrpSpPr/>
            <p:nvPr/>
          </p:nvGrpSpPr>
          <p:grpSpPr>
            <a:xfrm>
              <a:off x="6206984" y="1524000"/>
              <a:ext cx="5146817" cy="1833263"/>
              <a:chOff x="5336776" y="1748739"/>
              <a:chExt cx="3259390" cy="1585928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A51014C5-C64C-46D7-A557-9319544E4212}"/>
                  </a:ext>
                </a:extLst>
              </p:cNvPr>
              <p:cNvSpPr/>
              <p:nvPr/>
            </p:nvSpPr>
            <p:spPr>
              <a:xfrm>
                <a:off x="5342642" y="1822068"/>
                <a:ext cx="3253524" cy="1512599"/>
              </a:xfrm>
              <a:prstGeom prst="roundRect">
                <a:avLst>
                  <a:gd name="adj" fmla="val 815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0C6B8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FF8083D-6C57-40C0-BAD4-26C196F0ECF0}"/>
                  </a:ext>
                </a:extLst>
              </p:cNvPr>
              <p:cNvSpPr/>
              <p:nvPr/>
            </p:nvSpPr>
            <p:spPr>
              <a:xfrm>
                <a:off x="5336776" y="1752600"/>
                <a:ext cx="2519826" cy="371117"/>
              </a:xfrm>
              <a:prstGeom prst="roundRect">
                <a:avLst>
                  <a:gd name="adj" fmla="val 50000"/>
                </a:avLst>
              </a:prstGeom>
              <a:solidFill>
                <a:srgbClr val="70BCC2"/>
              </a:solidFill>
              <a:ln>
                <a:noFill/>
              </a:ln>
              <a:effectLst>
                <a:outerShdw blurRad="254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806EE7C-27EC-42A9-AF8F-28C65C388CBE}"/>
                  </a:ext>
                </a:extLst>
              </p:cNvPr>
              <p:cNvSpPr txBox="1"/>
              <p:nvPr/>
            </p:nvSpPr>
            <p:spPr>
              <a:xfrm>
                <a:off x="5734136" y="1748739"/>
                <a:ext cx="2041677" cy="399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>
                  <a:buClr>
                    <a:srgbClr val="002060"/>
                  </a:buClr>
                  <a:buSzPts val="1800"/>
                </a:pPr>
                <a:r>
                  <a:rPr lang="en-US" b="1">
                    <a:solidFill>
                      <a:schemeClr val="bg2">
                        <a:lumMod val="10000"/>
                      </a:schemeClr>
                    </a:solidFill>
                    <a:latin typeface="Montserrat" panose="00000500000000000000" pitchFamily="50" charset="0"/>
                    <a:ea typeface="Arial"/>
                    <a:cs typeface="Arial"/>
                    <a:sym typeface="Arial"/>
                  </a:rPr>
                  <a:t>TCVN 6396-20:2017</a:t>
                </a:r>
              </a:p>
            </p:txBody>
          </p:sp>
          <p:pic>
            <p:nvPicPr>
              <p:cNvPr id="89" name="Graphic 88">
                <a:extLst>
                  <a:ext uri="{FF2B5EF4-FFF2-40B4-BE49-F238E27FC236}">
                    <a16:creationId xmlns:a16="http://schemas.microsoft.com/office/drawing/2014/main" id="{AF272E2F-D4EC-40B5-B941-B3206A065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462737" y="1826587"/>
                <a:ext cx="223141" cy="223141"/>
              </a:xfrm>
              <a:prstGeom prst="rect">
                <a:avLst/>
              </a:prstGeom>
            </p:spPr>
          </p:pic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74622E3-94D9-4FEA-9EC5-BEDC099BA231}"/>
                </a:ext>
              </a:extLst>
            </p:cNvPr>
            <p:cNvSpPr/>
            <p:nvPr/>
          </p:nvSpPr>
          <p:spPr>
            <a:xfrm>
              <a:off x="6297872" y="2260911"/>
              <a:ext cx="497973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002060"/>
                </a:buClr>
                <a:buSzPts val="1800"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EN 81-20:2014  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엘리베이터 건설 및 설치에 관한 안전 요구사항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-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승객 및 물품엘리베이터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- part 20: 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승객과 화물을 운반하는 </a:t>
              </a:r>
              <a:r>
                <a:rPr lang="ko-KR" altLang="en-US" sz="1400" dirty="0" err="1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승객용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sym typeface="Arial"/>
                </a:rPr>
                <a:t> 엘리베이터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1A85FF2-4D97-4CDA-AC98-EB6C401FF330}"/>
              </a:ext>
            </a:extLst>
          </p:cNvPr>
          <p:cNvSpPr/>
          <p:nvPr/>
        </p:nvSpPr>
        <p:spPr>
          <a:xfrm>
            <a:off x="280437" y="2276629"/>
            <a:ext cx="3173545" cy="300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  <a:buSzPts val="1600"/>
            </a:pPr>
            <a:r>
              <a:rPr lang="en-US" sz="1351" b="1">
                <a:solidFill>
                  <a:srgbClr val="2C3839"/>
                </a:solidFill>
                <a:latin typeface="Montserrat" panose="00000500000000000000" pitchFamily="50" charset="0"/>
                <a:sym typeface="Arial"/>
              </a:rPr>
              <a:t>QCVN 02: 2019/BLĐTBXH</a:t>
            </a:r>
            <a:endParaRPr lang="en-US" sz="1351" b="1">
              <a:solidFill>
                <a:srgbClr val="2C3839"/>
              </a:solidFill>
              <a:latin typeface="Montserrat" panose="00000500000000000000" pitchFamily="50" charset="0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88759DFE-E2C1-464F-9A84-4019E2B1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16" y="3441960"/>
            <a:ext cx="4650472" cy="3406669"/>
          </a:xfrm>
          <a:custGeom>
            <a:avLst/>
            <a:gdLst>
              <a:gd name="connsiteX0" fmla="*/ 2015010 w 4650472"/>
              <a:gd name="connsiteY0" fmla="*/ 0 h 3476474"/>
              <a:gd name="connsiteX1" fmla="*/ 4650472 w 4650472"/>
              <a:gd name="connsiteY1" fmla="*/ 2658234 h 3476474"/>
              <a:gd name="connsiteX2" fmla="*/ 4531987 w 4650472"/>
              <a:gd name="connsiteY2" fmla="*/ 3448712 h 3476474"/>
              <a:gd name="connsiteX3" fmla="*/ 4521913 w 4650472"/>
              <a:gd name="connsiteY3" fmla="*/ 3476474 h 3476474"/>
              <a:gd name="connsiteX4" fmla="*/ 0 w 4650472"/>
              <a:gd name="connsiteY4" fmla="*/ 3476474 h 3476474"/>
              <a:gd name="connsiteX5" fmla="*/ 0 w 4650472"/>
              <a:gd name="connsiteY5" fmla="*/ 946663 h 3476474"/>
              <a:gd name="connsiteX6" fmla="*/ 151456 w 4650472"/>
              <a:gd name="connsiteY6" fmla="*/ 778579 h 3476474"/>
              <a:gd name="connsiteX7" fmla="*/ 2015010 w 4650472"/>
              <a:gd name="connsiteY7" fmla="*/ 0 h 347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0472" h="3476474">
                <a:moveTo>
                  <a:pt x="2015010" y="0"/>
                </a:moveTo>
                <a:cubicBezTo>
                  <a:pt x="3470535" y="0"/>
                  <a:pt x="4650472" y="1190132"/>
                  <a:pt x="4650472" y="2658234"/>
                </a:cubicBezTo>
                <a:cubicBezTo>
                  <a:pt x="4650472" y="2933503"/>
                  <a:pt x="4608990" y="3199000"/>
                  <a:pt x="4531987" y="3448712"/>
                </a:cubicBezTo>
                <a:lnTo>
                  <a:pt x="4521913" y="3476474"/>
                </a:lnTo>
                <a:lnTo>
                  <a:pt x="0" y="3476474"/>
                </a:lnTo>
                <a:lnTo>
                  <a:pt x="0" y="946663"/>
                </a:lnTo>
                <a:lnTo>
                  <a:pt x="151456" y="778579"/>
                </a:lnTo>
                <a:cubicBezTo>
                  <a:pt x="628381" y="297533"/>
                  <a:pt x="1287247" y="0"/>
                  <a:pt x="2015010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Arc 93">
            <a:extLst>
              <a:ext uri="{FF2B5EF4-FFF2-40B4-BE49-F238E27FC236}">
                <a16:creationId xmlns:a16="http://schemas.microsoft.com/office/drawing/2014/main" id="{82ED5DE8-6515-4F3C-93B3-7146217172B2}"/>
              </a:ext>
            </a:extLst>
          </p:cNvPr>
          <p:cNvSpPr/>
          <p:nvPr/>
        </p:nvSpPr>
        <p:spPr>
          <a:xfrm rot="5400000">
            <a:off x="-586681" y="3372157"/>
            <a:ext cx="5238444" cy="5238444"/>
          </a:xfrm>
          <a:prstGeom prst="arc">
            <a:avLst>
              <a:gd name="adj1" fmla="val 12808842"/>
              <a:gd name="adj2" fmla="val 17480476"/>
            </a:avLst>
          </a:prstGeom>
          <a:ln w="508000">
            <a:solidFill>
              <a:srgbClr val="1287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6E42E7-D73D-49FF-BE9A-901AE7FB649E}"/>
              </a:ext>
            </a:extLst>
          </p:cNvPr>
          <p:cNvGrpSpPr/>
          <p:nvPr/>
        </p:nvGrpSpPr>
        <p:grpSpPr>
          <a:xfrm>
            <a:off x="6169165" y="3945428"/>
            <a:ext cx="5184635" cy="1769573"/>
            <a:chOff x="6169165" y="3945426"/>
            <a:chExt cx="5184635" cy="1769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F85DC3-A2BC-43D1-A70E-3064AEB4CAB4}"/>
                </a:ext>
              </a:extLst>
            </p:cNvPr>
            <p:cNvGrpSpPr/>
            <p:nvPr/>
          </p:nvGrpSpPr>
          <p:grpSpPr>
            <a:xfrm>
              <a:off x="6169165" y="3945426"/>
              <a:ext cx="5184635" cy="1769573"/>
              <a:chOff x="5342640" y="3774770"/>
              <a:chExt cx="3248424" cy="2052773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949126C-36DD-49B5-AC9A-6B4708C13AE4}"/>
                  </a:ext>
                </a:extLst>
              </p:cNvPr>
              <p:cNvSpPr/>
              <p:nvPr/>
            </p:nvSpPr>
            <p:spPr>
              <a:xfrm>
                <a:off x="5342640" y="3942612"/>
                <a:ext cx="3248424" cy="1884931"/>
              </a:xfrm>
              <a:prstGeom prst="roundRect">
                <a:avLst>
                  <a:gd name="adj" fmla="val 815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rgbClr val="0C6B8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959B112B-57F7-4D37-B25D-876708EEB338}"/>
                  </a:ext>
                </a:extLst>
              </p:cNvPr>
              <p:cNvSpPr/>
              <p:nvPr/>
            </p:nvSpPr>
            <p:spPr>
              <a:xfrm>
                <a:off x="5342642" y="3777602"/>
                <a:ext cx="2516723" cy="500610"/>
              </a:xfrm>
              <a:prstGeom prst="roundRect">
                <a:avLst>
                  <a:gd name="adj" fmla="val 50000"/>
                </a:avLst>
              </a:prstGeom>
              <a:solidFill>
                <a:srgbClr val="70BCC2"/>
              </a:solidFill>
              <a:ln>
                <a:noFill/>
              </a:ln>
              <a:effectLst>
                <a:outerShdw blurRad="254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A8802C-BD08-47E0-9634-072078D00892}"/>
                  </a:ext>
                </a:extLst>
              </p:cNvPr>
              <p:cNvSpPr txBox="1"/>
              <p:nvPr/>
            </p:nvSpPr>
            <p:spPr>
              <a:xfrm>
                <a:off x="5758466" y="3774770"/>
                <a:ext cx="2020971" cy="535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just">
                  <a:buClr>
                    <a:srgbClr val="002060"/>
                  </a:buClr>
                  <a:buSzPts val="1800"/>
                </a:pPr>
                <a:r>
                  <a:rPr lang="en-US" b="1">
                    <a:solidFill>
                      <a:schemeClr val="bg2">
                        <a:lumMod val="10000"/>
                      </a:schemeClr>
                    </a:solidFill>
                    <a:latin typeface="Montserrat" panose="00000500000000000000" pitchFamily="50" charset="0"/>
                    <a:cs typeface="Arial"/>
                    <a:sym typeface="Arial"/>
                  </a:rPr>
                  <a:t>TCVN 6396-50:2017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4252F7-DC17-4232-A7D0-1326F6C04D44}"/>
                </a:ext>
              </a:extLst>
            </p:cNvPr>
            <p:cNvSpPr/>
            <p:nvPr/>
          </p:nvSpPr>
          <p:spPr>
            <a:xfrm>
              <a:off x="6297870" y="4606594"/>
              <a:ext cx="49797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  <a:buClr>
                  <a:srgbClr val="002060"/>
                </a:buClr>
                <a:buSzPts val="1800"/>
              </a:pPr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EN 81-50:2014  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구조 및 승강기 설치에 관한 안전 요구사항 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– 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시험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- part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 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50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 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: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 설계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,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 계산</a:t>
              </a:r>
              <a:r>
                <a:rPr lang="en-US" altLang="ko-KR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, </a:t>
              </a:r>
              <a:r>
                <a:rPr lang="ko-KR" altLang="en-US" sz="1400" dirty="0">
                  <a:solidFill>
                    <a:schemeClr val="bg2">
                      <a:lumMod val="10000"/>
                    </a:schemeClr>
                  </a:solidFill>
                  <a:latin typeface="Montserrat" panose="00000500000000000000" pitchFamily="50" charset="0"/>
                  <a:ea typeface="Arial"/>
                  <a:cs typeface="Arial"/>
                  <a:sym typeface="Arial"/>
                </a:rPr>
                <a:t>검사 및 엘리베이터 부품 테스트</a:t>
              </a:r>
              <a:endPara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20A3C20-DC8E-4A98-BA8A-7952A9B15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405886" y="4033637"/>
              <a:ext cx="352356" cy="257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96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3" grpId="0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59;p26">
            <a:extLst>
              <a:ext uri="{FF2B5EF4-FFF2-40B4-BE49-F238E27FC236}">
                <a16:creationId xmlns:a16="http://schemas.microsoft.com/office/drawing/2014/main" id="{9FF683AC-94F9-473B-8133-79DE06E38756}"/>
              </a:ext>
            </a:extLst>
          </p:cNvPr>
          <p:cNvSpPr txBox="1"/>
          <p:nvPr/>
        </p:nvSpPr>
        <p:spPr>
          <a:xfrm>
            <a:off x="1485744" y="1870002"/>
            <a:ext cx="5247035" cy="458051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b="1" dirty="0">
                <a:solidFill>
                  <a:srgbClr val="128791"/>
                </a:solidFill>
                <a:latin typeface="Montserrat" panose="00000500000000000000" pitchFamily="50" charset="0"/>
              </a:rPr>
              <a:t>1.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일반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indent="22542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1.1 </a:t>
            </a:r>
            <a:r>
              <a:rPr lang="ko-KR" alt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적용범위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pPr indent="22542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1.2 </a:t>
            </a:r>
            <a:r>
              <a:rPr lang="ko-KR" alt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적용의 대상</a:t>
            </a:r>
            <a:endParaRPr lang="en-US" sz="2000" i="1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indent="225420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1.3 </a:t>
            </a:r>
            <a:r>
              <a:rPr lang="ko-KR" alt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용어 및 정의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b="1" dirty="0">
                <a:solidFill>
                  <a:srgbClr val="128791"/>
                </a:solidFill>
                <a:latin typeface="Montserrat" panose="00000500000000000000" pitchFamily="50" charset="0"/>
              </a:rPr>
              <a:t>2.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기술규제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b="1" dirty="0">
                <a:solidFill>
                  <a:srgbClr val="128791"/>
                </a:solidFill>
                <a:latin typeface="Montserrat" panose="00000500000000000000" pitchFamily="50" charset="0"/>
              </a:rPr>
              <a:t>3.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품질관리에 관한 규제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b="1" dirty="0">
                <a:solidFill>
                  <a:srgbClr val="128791"/>
                </a:solidFill>
                <a:latin typeface="Montserrat" panose="00000500000000000000" pitchFamily="50" charset="0"/>
              </a:rPr>
              <a:t>4.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기관 및 개인의 책임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en-US" sz="2000" b="1" dirty="0">
                <a:solidFill>
                  <a:srgbClr val="128791"/>
                </a:solidFill>
                <a:latin typeface="Montserrat" panose="00000500000000000000" pitchFamily="50" charset="0"/>
              </a:rPr>
              <a:t>5. </a:t>
            </a:r>
            <a:r>
              <a:rPr lang="ko-KR" alt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실행 조직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2E2914-01C3-4F93-ACE0-32A62CE3125B}"/>
              </a:ext>
            </a:extLst>
          </p:cNvPr>
          <p:cNvSpPr/>
          <p:nvPr/>
        </p:nvSpPr>
        <p:spPr>
          <a:xfrm>
            <a:off x="6781800" y="621360"/>
            <a:ext cx="4449717" cy="5601816"/>
          </a:xfrm>
          <a:prstGeom prst="rect">
            <a:avLst/>
          </a:prstGeom>
          <a:solidFill>
            <a:srgbClr val="12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4B9D4F1D-7211-4BBB-A09D-16BAF4CB1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r="50558"/>
          <a:stretch/>
        </p:blipFill>
        <p:spPr>
          <a:xfrm>
            <a:off x="6878036" y="696621"/>
            <a:ext cx="4432032" cy="5627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435249-BC87-4F0E-BFBF-E9D1A62D63F2}"/>
              </a:ext>
            </a:extLst>
          </p:cNvPr>
          <p:cNvSpPr txBox="1"/>
          <p:nvPr/>
        </p:nvSpPr>
        <p:spPr>
          <a:xfrm>
            <a:off x="157843" y="533400"/>
            <a:ext cx="614616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ko-KR" altLang="en-US" sz="2800" b="1" dirty="0">
                <a:solidFill>
                  <a:srgbClr val="E4037E"/>
                </a:solidFill>
                <a:latin typeface="Montserrat" panose="00000500000000000000" pitchFamily="50" charset="0"/>
                <a:sym typeface="Arial"/>
              </a:rPr>
              <a:t>승강기 안전에 관한</a:t>
            </a:r>
            <a:r>
              <a:rPr lang="en-US" altLang="ko-KR" sz="2800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2800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국가 기술 규제</a:t>
            </a:r>
            <a:endParaRPr lang="en-US" sz="2800" b="1" dirty="0">
              <a:solidFill>
                <a:srgbClr val="E4037E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67860B-B134-4F28-9629-0119DC08A0EF}"/>
              </a:ext>
            </a:extLst>
          </p:cNvPr>
          <p:cNvSpPr/>
          <p:nvPr/>
        </p:nvSpPr>
        <p:spPr>
          <a:xfrm>
            <a:off x="1" y="0"/>
            <a:ext cx="742171" cy="6858000"/>
          </a:xfrm>
          <a:prstGeom prst="rect">
            <a:avLst/>
          </a:prstGeom>
          <a:solidFill>
            <a:srgbClr val="12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Google Shape;260;p26">
            <a:extLst>
              <a:ext uri="{FF2B5EF4-FFF2-40B4-BE49-F238E27FC236}">
                <a16:creationId xmlns:a16="http://schemas.microsoft.com/office/drawing/2014/main" id="{4F17D370-5A2A-4354-BA69-AB20626ADBEA}"/>
              </a:ext>
            </a:extLst>
          </p:cNvPr>
          <p:cNvSpPr txBox="1"/>
          <p:nvPr/>
        </p:nvSpPr>
        <p:spPr>
          <a:xfrm>
            <a:off x="119744" y="7242601"/>
            <a:ext cx="249435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600"/>
              </a:spcAft>
              <a:buClr>
                <a:srgbClr val="03BD4E"/>
              </a:buClr>
              <a:buSzPts val="1800"/>
            </a:pPr>
            <a:r>
              <a:rPr lang="en-US" sz="1600" b="1">
                <a:solidFill>
                  <a:srgbClr val="C00000"/>
                </a:solidFill>
                <a:latin typeface="Montserrat" panose="00000500000000000000" pitchFamily="50" charset="0"/>
              </a:rPr>
              <a:t>Scope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072554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59;p26">
            <a:extLst>
              <a:ext uri="{FF2B5EF4-FFF2-40B4-BE49-F238E27FC236}">
                <a16:creationId xmlns:a16="http://schemas.microsoft.com/office/drawing/2014/main" id="{9FF683AC-94F9-473B-8133-79DE06E38756}"/>
              </a:ext>
            </a:extLst>
          </p:cNvPr>
          <p:cNvSpPr txBox="1"/>
          <p:nvPr/>
        </p:nvSpPr>
        <p:spPr>
          <a:xfrm>
            <a:off x="4537607" y="566195"/>
            <a:ext cx="6816195" cy="609600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ko-KR" alt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적용</a:t>
            </a:r>
            <a:r>
              <a:rPr 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:</a:t>
            </a:r>
            <a:endParaRPr lang="en-US" sz="2100" b="1" dirty="0">
              <a:solidFill>
                <a:srgbClr val="128791"/>
              </a:solidFill>
              <a:latin typeface="Montserrat" panose="00000500000000000000" pitchFamily="50" charset="0"/>
              <a:ea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기계실 또는 기계실 없음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유압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endParaRPr lang="en-US" altLang="ko-KR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SzPts val="1600"/>
            </a:pPr>
            <a:r>
              <a:rPr lang="ko-KR" alt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적용되지 않음</a:t>
            </a:r>
            <a:r>
              <a:rPr 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:</a:t>
            </a:r>
            <a:endParaRPr lang="en-US" sz="2100" b="1" dirty="0">
              <a:solidFill>
                <a:srgbClr val="128791"/>
              </a:solidFill>
              <a:latin typeface="Montserrat" panose="00000500000000000000" pitchFamily="50" charset="0"/>
              <a:ea typeface="Arial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가정용 엘리베이터는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QCVN 32:2018/BLDTBXH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규정의 규제를 받음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정격 속도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≤ 0.15 m/s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정격속도가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1 m/s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를 초과하는 유압 사다리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유압엘리베이터의 정격 속도가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1 m/s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를 초과하거나 압력해제밸브가 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50Mpa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를 초과할 경우의  유압 엘리베이터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marR="0" lvl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승강기 기기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릴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광산 승강기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계단 승강기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자동 버킷 승강기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승강기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승강기 및 공공건물 및 일반 건물 건설부지 호이스트 승강기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선박윈치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해상 탐사 또는 시추 리그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풍력 터빈 건설 및 유지보수 장비 또는 승강기</a:t>
            </a:r>
            <a:endParaRPr lang="en-US" altLang="ko-KR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</a:pPr>
            <a:r>
              <a:rPr lang="ko-KR" alt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기타 조항</a:t>
            </a:r>
            <a:r>
              <a:rPr lang="en-US" sz="2100" b="1" dirty="0">
                <a:solidFill>
                  <a:srgbClr val="128791"/>
                </a:solidFill>
                <a:latin typeface="Montserrat" panose="00000500000000000000" pitchFamily="50" charset="0"/>
                <a:ea typeface="Arial"/>
                <a:cs typeface="Arial"/>
                <a:sym typeface="Arial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기존 건물에 엘리베이터를 설치하는 경우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, EN 81-21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이 적용될 수 있음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.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128791"/>
              </a:buClr>
              <a:buSzPts val="1600"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 </a:t>
            </a:r>
            <a:r>
              <a:rPr lang="ko-KR" altLang="en-US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이러한 규제 요구조건을 충족시키는 것과 더불어 엘리베이터는 특별한 경우 특별법에 따라 추가 요구조건을 충족시켜야 한다</a:t>
            </a:r>
            <a:r>
              <a:rPr lang="en-US" altLang="ko-KR" sz="1400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</a:rPr>
              <a:t>. 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711B038-D148-41DC-AB7F-BD4F686C8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" r="20000" b="38888"/>
          <a:stretch/>
        </p:blipFill>
        <p:spPr>
          <a:xfrm rot="5400000">
            <a:off x="-1295400" y="1295400"/>
            <a:ext cx="6858000" cy="42672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3BBD4D0-0BE1-4064-B1A0-309EDFDB89DF}"/>
              </a:ext>
            </a:extLst>
          </p:cNvPr>
          <p:cNvSpPr/>
          <p:nvPr/>
        </p:nvSpPr>
        <p:spPr>
          <a:xfrm>
            <a:off x="-261" y="77"/>
            <a:ext cx="4191261" cy="68579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0"/>
                </a:schemeClr>
              </a:gs>
              <a:gs pos="63000">
                <a:srgbClr val="46939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146EB9-14FB-4FB6-80E0-F871EA4188BD}"/>
              </a:ext>
            </a:extLst>
          </p:cNvPr>
          <p:cNvSpPr txBox="1"/>
          <p:nvPr/>
        </p:nvSpPr>
        <p:spPr>
          <a:xfrm>
            <a:off x="318471" y="668981"/>
            <a:ext cx="362555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ko-KR" altLang="en-US" sz="2000" b="1" dirty="0">
                <a:solidFill>
                  <a:srgbClr val="F2F2F2"/>
                </a:solidFill>
                <a:latin typeface="Montserrat" panose="00000500000000000000" pitchFamily="50" charset="0"/>
                <a:sym typeface="Arial"/>
              </a:rPr>
              <a:t>승강기 안전에 관한 기술 규제</a:t>
            </a:r>
            <a:endParaRPr lang="en-US" sz="2000" b="1" dirty="0">
              <a:solidFill>
                <a:srgbClr val="F2F2F2"/>
              </a:solidFill>
              <a:latin typeface="Montserrat" panose="00000500000000000000" pitchFamily="50" charset="0"/>
            </a:endParaRPr>
          </a:p>
        </p:txBody>
      </p:sp>
      <p:sp>
        <p:nvSpPr>
          <p:cNvPr id="25" name="Google Shape;260;p26">
            <a:extLst>
              <a:ext uri="{FF2B5EF4-FFF2-40B4-BE49-F238E27FC236}">
                <a16:creationId xmlns:a16="http://schemas.microsoft.com/office/drawing/2014/main" id="{5B548DB3-3D58-43A7-A1B8-5753C5000C59}"/>
              </a:ext>
            </a:extLst>
          </p:cNvPr>
          <p:cNvSpPr txBox="1"/>
          <p:nvPr/>
        </p:nvSpPr>
        <p:spPr>
          <a:xfrm>
            <a:off x="346607" y="1761305"/>
            <a:ext cx="249435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600"/>
              </a:spcAft>
              <a:buClr>
                <a:srgbClr val="03BD4E"/>
              </a:buClr>
              <a:buSzPts val="1800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Scope of application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46BD8-A49B-4F80-83AD-4DDE87470E0E}"/>
              </a:ext>
            </a:extLst>
          </p:cNvPr>
          <p:cNvSpPr txBox="1"/>
          <p:nvPr/>
        </p:nvSpPr>
        <p:spPr>
          <a:xfrm>
            <a:off x="307585" y="-1896790"/>
            <a:ext cx="3625552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sym typeface="Arial"/>
              </a:rPr>
              <a:t>NATIONAL TECCHNICAL</a:t>
            </a:r>
          </a:p>
          <a:p>
            <a:pPr algn="just"/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sym typeface="Arial"/>
              </a:rPr>
              <a:t>REGULATION ON SAFETY </a:t>
            </a:r>
          </a:p>
          <a:p>
            <a:pPr algn="just"/>
            <a:r>
              <a:rPr lang="en-US" sz="2000" b="1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sym typeface="Arial"/>
              </a:rPr>
              <a:t>FOR LIFT</a:t>
            </a:r>
            <a:endParaRPr lang="en-US" sz="2000" b="1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Google Shape;260;p26">
            <a:extLst>
              <a:ext uri="{FF2B5EF4-FFF2-40B4-BE49-F238E27FC236}">
                <a16:creationId xmlns:a16="http://schemas.microsoft.com/office/drawing/2014/main" id="{0D8CB9B5-5BBB-4800-A32B-C876DB842322}"/>
              </a:ext>
            </a:extLst>
          </p:cNvPr>
          <p:cNvSpPr txBox="1"/>
          <p:nvPr/>
        </p:nvSpPr>
        <p:spPr>
          <a:xfrm>
            <a:off x="-87925" y="7677937"/>
            <a:ext cx="249435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600"/>
              </a:spcAft>
              <a:buClr>
                <a:srgbClr val="03BD4E"/>
              </a:buClr>
              <a:buSzPts val="1800"/>
            </a:pPr>
            <a:r>
              <a:rPr lang="en-US" sz="1600" b="1">
                <a:solidFill>
                  <a:srgbClr val="C00000"/>
                </a:solidFill>
                <a:latin typeface="Montserrat" panose="00000500000000000000" pitchFamily="50" charset="0"/>
              </a:rPr>
              <a:t>Technical regulations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F6F3A2-5C17-4F1A-9FA9-89481D8E1224}"/>
              </a:ext>
            </a:extLst>
          </p:cNvPr>
          <p:cNvSpPr/>
          <p:nvPr/>
        </p:nvSpPr>
        <p:spPr>
          <a:xfrm rot="16200000">
            <a:off x="1255242" y="-1701084"/>
            <a:ext cx="45719" cy="1716575"/>
          </a:xfrm>
          <a:prstGeom prst="roundRect">
            <a:avLst>
              <a:gd name="adj" fmla="val 47917"/>
            </a:avLst>
          </a:prstGeom>
          <a:solidFill>
            <a:srgbClr val="128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00E87C-3884-4FAF-AA8E-591CB88C0439}"/>
              </a:ext>
            </a:extLst>
          </p:cNvPr>
          <p:cNvSpPr/>
          <p:nvPr/>
        </p:nvSpPr>
        <p:spPr>
          <a:xfrm rot="16200000">
            <a:off x="1259191" y="837393"/>
            <a:ext cx="45719" cy="1716575"/>
          </a:xfrm>
          <a:prstGeom prst="roundRect">
            <a:avLst>
              <a:gd name="adj" fmla="val 47917"/>
            </a:avLst>
          </a:prstGeom>
          <a:gradFill>
            <a:gsLst>
              <a:gs pos="83000">
                <a:srgbClr val="00B050"/>
              </a:gs>
              <a:gs pos="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DF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694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59;p26">
            <a:extLst>
              <a:ext uri="{FF2B5EF4-FFF2-40B4-BE49-F238E27FC236}">
                <a16:creationId xmlns:a16="http://schemas.microsoft.com/office/drawing/2014/main" id="{738467B9-B0AE-48AB-852C-6F0C4C45FC75}"/>
              </a:ext>
            </a:extLst>
          </p:cNvPr>
          <p:cNvSpPr txBox="1"/>
          <p:nvPr/>
        </p:nvSpPr>
        <p:spPr>
          <a:xfrm>
            <a:off x="4609842" y="282057"/>
            <a:ext cx="6781799" cy="64235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1.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일반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2.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웰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기계실 및 도르래실 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3.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랜딩 도어 및 승강기 차량 도어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4.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승강기 차량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무게추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및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균형추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5.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중단 수단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보상 수단 및 관련 보호 수단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6.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자유낙하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과속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의도하지 않은 승강기차량 움직임 및 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크리핑에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대한 사전 주의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7.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가이드 레일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8.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버퍼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9.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승강기 기계 및 관련 장비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10.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전기설치 및 제품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11.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전기 결함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분석실패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,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전기 안전장비에 대한 보호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  <a:sym typeface="Arial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ts val="1800"/>
            </a:pPr>
            <a:r>
              <a:rPr lang="en-US" altLang="ko-KR" b="1" dirty="0">
                <a:solidFill>
                  <a:srgbClr val="128791"/>
                </a:solidFill>
                <a:latin typeface="Montserrat" panose="00000500000000000000" pitchFamily="50" charset="0"/>
                <a:sym typeface="Arial"/>
              </a:rPr>
              <a:t>12.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통제관리 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–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최종 </a:t>
            </a:r>
            <a:r>
              <a:rPr lang="ko-KR" altLang="en-US" dirty="0" err="1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리미트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스위치 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- </a:t>
            </a:r>
            <a:r>
              <a:rPr lang="ko-KR" altLang="en-US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최우선</a:t>
            </a:r>
            <a:r>
              <a:rPr lang="en-US" altLang="ko-KR" dirty="0">
                <a:solidFill>
                  <a:schemeClr val="bg2">
                    <a:lumMod val="10000"/>
                  </a:schemeClr>
                </a:solidFill>
                <a:latin typeface="Montserrat" panose="00000500000000000000" pitchFamily="50" charset="0"/>
                <a:sym typeface="Arial"/>
              </a:rPr>
              <a:t> </a:t>
            </a:r>
            <a:endParaRPr lang="en-US" altLang="ko-KR" dirty="0">
              <a:solidFill>
                <a:schemeClr val="bg2">
                  <a:lumMod val="10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4911060-A479-48B1-B410-1B4DD39E85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" r="20000" b="38888"/>
          <a:stretch/>
        </p:blipFill>
        <p:spPr>
          <a:xfrm rot="5400000">
            <a:off x="-1295400" y="1295400"/>
            <a:ext cx="6858000" cy="4267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894D159-D3BD-4AD7-B4CB-AAE5650FBC9D}"/>
              </a:ext>
            </a:extLst>
          </p:cNvPr>
          <p:cNvSpPr/>
          <p:nvPr/>
        </p:nvSpPr>
        <p:spPr>
          <a:xfrm>
            <a:off x="-261" y="77"/>
            <a:ext cx="4191261" cy="68579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alpha val="0"/>
                </a:schemeClr>
              </a:gs>
              <a:gs pos="63000">
                <a:srgbClr val="46939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6DD13-090E-4663-B248-00995227F923}"/>
              </a:ext>
            </a:extLst>
          </p:cNvPr>
          <p:cNvSpPr txBox="1"/>
          <p:nvPr/>
        </p:nvSpPr>
        <p:spPr>
          <a:xfrm>
            <a:off x="311535" y="641687"/>
            <a:ext cx="362555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  <a:sym typeface="Arial"/>
              </a:rPr>
              <a:t>승강기 안전에 관한 국가 기술 규제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Google Shape;260;p26">
            <a:extLst>
              <a:ext uri="{FF2B5EF4-FFF2-40B4-BE49-F238E27FC236}">
                <a16:creationId xmlns:a16="http://schemas.microsoft.com/office/drawing/2014/main" id="{12B47622-1EF6-4B38-BFCF-EE3E201AFEE1}"/>
              </a:ext>
            </a:extLst>
          </p:cNvPr>
          <p:cNvSpPr txBox="1"/>
          <p:nvPr/>
        </p:nvSpPr>
        <p:spPr>
          <a:xfrm>
            <a:off x="339670" y="1734011"/>
            <a:ext cx="2494357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600"/>
              </a:spcAft>
              <a:buClr>
                <a:srgbClr val="03BD4E"/>
              </a:buClr>
              <a:buSzPts val="1800"/>
            </a:pPr>
            <a:r>
              <a:rPr lang="en-US" sz="1600" b="1">
                <a:solidFill>
                  <a:schemeClr val="accent2">
                    <a:lumMod val="75000"/>
                  </a:schemeClr>
                </a:solidFill>
                <a:latin typeface="Montserrat" panose="00000500000000000000" pitchFamily="50" charset="0"/>
              </a:rPr>
              <a:t>Technical regulations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65B727C-BEB9-4949-8225-247A5EAD740C}"/>
              </a:ext>
            </a:extLst>
          </p:cNvPr>
          <p:cNvSpPr/>
          <p:nvPr/>
        </p:nvSpPr>
        <p:spPr>
          <a:xfrm rot="16200000">
            <a:off x="1259191" y="837393"/>
            <a:ext cx="45719" cy="1716575"/>
          </a:xfrm>
          <a:prstGeom prst="roundRect">
            <a:avLst>
              <a:gd name="adj" fmla="val 47917"/>
            </a:avLst>
          </a:prstGeom>
          <a:gradFill>
            <a:gsLst>
              <a:gs pos="83000">
                <a:srgbClr val="00B050"/>
              </a:gs>
              <a:gs pos="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rgbClr val="2DFF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35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1857</TotalTime>
  <Words>794</Words>
  <Application>Microsoft Office PowerPoint</Application>
  <PresentationFormat>와이드스크린</PresentationFormat>
  <Paragraphs>170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34" baseType="lpstr">
      <vt:lpstr>Montserrat</vt:lpstr>
      <vt:lpstr>Montserrat Light</vt:lpstr>
      <vt:lpstr>Nexa Light</vt:lpstr>
      <vt:lpstr>Open Sans Extrabold</vt:lpstr>
      <vt:lpstr>Oswald Light</vt:lpstr>
      <vt:lpstr>Raleway</vt:lpstr>
      <vt:lpstr>Roboto</vt:lpstr>
      <vt:lpstr>맑은 고딕</vt:lpstr>
      <vt:lpstr>Arial</vt:lpstr>
      <vt:lpstr>Calibri</vt:lpstr>
      <vt:lpstr>Calibri Light</vt:lpstr>
      <vt:lpstr>Courier New</vt:lpstr>
      <vt:lpstr>Mongolian Baiti</vt:lpstr>
      <vt:lpstr>Times New Roman</vt:lpstr>
      <vt:lpstr>Tw Cen MT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Chu</dc:creator>
  <cp:lastModifiedBy>jjstory79@gmail.com</cp:lastModifiedBy>
  <cp:revision>34</cp:revision>
  <cp:lastPrinted>2021-07-29T09:29:34Z</cp:lastPrinted>
  <dcterms:created xsi:type="dcterms:W3CDTF">2021-06-15T02:37:19Z</dcterms:created>
  <dcterms:modified xsi:type="dcterms:W3CDTF">2021-09-11T23:08:58Z</dcterms:modified>
</cp:coreProperties>
</file>